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media/OOXDiagramDataRels2_5.png" ContentType="image/png"/>
  <Override PartName="/ppt/media/OOXDiagramDrawingRels2_1.svg" ContentType="image/svg"/>
  <Override PartName="/ppt/media/OOXDiagramDataRels2_4.svg" ContentType="image/svg"/>
  <Override PartName="/ppt/media/OOXDiagramDataRels2_3.png" ContentType="image/png"/>
  <Override PartName="/ppt/media/image17.png" ContentType="image/png"/>
  <Override PartName="/ppt/media/OOXDiagramDataRels2_2.svg" ContentType="image/svg"/>
  <Override PartName="/ppt/media/OOXDiagramDataRels2_1.svg" ContentType="image/svg"/>
  <Override PartName="/ppt/media/image25.jpeg" ContentType="image/jpeg"/>
  <Override PartName="/ppt/media/OOXDiagramDataRels2_0.png" ContentType="image/png"/>
  <Override PartName="/ppt/media/image14.png" ContentType="image/png"/>
  <Override PartName="/ppt/media/image24.jpeg" ContentType="image/jpeg"/>
  <Override PartName="/ppt/media/OOXDiagramDrawingRels2_8.svg" ContentType="image/svg"/>
  <Override PartName="/ppt/media/image22.jpeg" ContentType="image/jpeg"/>
  <Override PartName="/ppt/media/image21.jpeg" ContentType="image/jpeg"/>
  <Override PartName="/ppt/media/OOXDiagramDataRels2_7.png" ContentType="image/png"/>
  <Override PartName="/ppt/media/OOXDiagramDataRels2_8.svg" ContentType="image/svg"/>
  <Override PartName="/ppt/media/OOXDiagramDataRels2_9.png" ContentType="image/png"/>
  <Override PartName="/ppt/media/OOXDiagramDataRels2_6.svg" ContentType="image/svg"/>
  <Override PartName="/ppt/media/image15.png" ContentType="image/png"/>
  <Override PartName="/ppt/media/image16.png" ContentType="image/png"/>
  <Override PartName="/ppt/media/image31.png" ContentType="image/png"/>
  <Override PartName="/ppt/media/image10.png" ContentType="image/png"/>
  <Override PartName="/ppt/media/image13.png" ContentType="image/png"/>
  <Override PartName="/ppt/media/image11.png" ContentType="image/png"/>
  <Override PartName="/ppt/media/image23.png" ContentType="image/png"/>
  <Override PartName="/ppt/media/image26.png" ContentType="image/png"/>
  <Override PartName="/ppt/media/image28.png" ContentType="image/png"/>
  <Override PartName="/ppt/media/image30.png" ContentType="image/png"/>
  <Override PartName="/ppt/media/OOXDiagramDrawingRels2_0.png" ContentType="image/png"/>
  <Override PartName="/ppt/media/OOXDiagramDrawingRels2_9.png" ContentType="image/png"/>
  <Override PartName="/ppt/media/OOXDiagramDrawingRels2_2.svg" ContentType="image/svg"/>
  <Override PartName="/ppt/media/OOXDiagramDrawingRels2_3.png" ContentType="image/png"/>
  <Override PartName="/ppt/media/OOXDiagramDrawingRels2_6.svg" ContentType="image/svg"/>
  <Override PartName="/ppt/media/OOXDiagramDrawingRels2_4.svg" ContentType="image/svg"/>
  <Override PartName="/ppt/media/image29.png" ContentType="image/png"/>
  <Override PartName="/ppt/media/OOXDiagramDrawingRels2_7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20.jpeg" ContentType="image/jpeg"/>
  <Override PartName="/ppt/media/image4.png" ContentType="image/png"/>
  <Override PartName="/ppt/media/image27.png" ContentType="image/png"/>
  <Override PartName="/ppt/media/OOXDiagramDrawingRels2_5.png" ContentType="image/png"/>
  <Override PartName="/ppt/media/image18.jpeg" ContentType="image/jpeg"/>
  <Override PartName="/ppt/media/image12.png" ContentType="image/png"/>
  <Override PartName="/ppt/media/image19.jpeg" ContentType="image/jpeg"/>
  <Override PartName="/ppt/diagrams/_rels/drawing2.xml.rels" ContentType="application/vnd.openxmlformats-package.relationships+xml"/>
  <Override PartName="/ppt/diagrams/_rels/data2.xml.rels" ContentType="application/vnd.openxmlformats-package.relationships+xml"/>
  <Override PartName="/ppt/diagrams/data2.xml" ContentType="application/vnd.openxmlformats-officedocument.drawingml.diagramData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slideLayouts/_rels/slideLayout2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10" Type="http://schemas.openxmlformats.org/officeDocument/2006/relationships/image" Target="../media/OOXDiagramDataRels2_1.svg"/><Relationship Id="rId2" Type="http://schemas.openxmlformats.org/officeDocument/2006/relationships/image" Target="../media/OOXDiagramDataRels2_2.svg"/><Relationship Id="rId3" Type="http://schemas.openxmlformats.org/officeDocument/2006/relationships/image" Target="../media/OOXDiagramDataRels2_3.png"/><Relationship Id="rId4" Type="http://schemas.openxmlformats.org/officeDocument/2006/relationships/image" Target="../media/OOXDiagramDataRels2_4.svg"/><Relationship Id="rId5" Type="http://schemas.openxmlformats.org/officeDocument/2006/relationships/image" Target="../media/OOXDiagramDataRels2_5.png"/><Relationship Id="rId6" Type="http://schemas.openxmlformats.org/officeDocument/2006/relationships/image" Target="../media/OOXDiagramDataRels2_6.svg"/><Relationship Id="rId7" Type="http://schemas.openxmlformats.org/officeDocument/2006/relationships/image" Target="../media/OOXDiagramDataRels2_7.png"/><Relationship Id="rId8" Type="http://schemas.openxmlformats.org/officeDocument/2006/relationships/image" Target="../media/OOXDiagramDataRels2_8.svg"/><Relationship Id="rId9" Type="http://schemas.openxmlformats.org/officeDocument/2006/relationships/image" Target="../media/OOXDiagramDataRels2_9.pn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10" Type="http://schemas.openxmlformats.org/officeDocument/2006/relationships/image" Target="../media/OOXDiagramDrawingRels2_1.svg"/><Relationship Id="rId2" Type="http://schemas.openxmlformats.org/officeDocument/2006/relationships/image" Target="../media/OOXDiagramDrawingRels2_2.svg"/><Relationship Id="rId3" Type="http://schemas.openxmlformats.org/officeDocument/2006/relationships/image" Target="../media/OOXDiagramDrawingRels2_3.png"/><Relationship Id="rId4" Type="http://schemas.openxmlformats.org/officeDocument/2006/relationships/image" Target="../media/OOXDiagramDrawingRels2_4.svg"/><Relationship Id="rId5" Type="http://schemas.openxmlformats.org/officeDocument/2006/relationships/image" Target="../media/OOXDiagramDrawingRels2_5.png"/><Relationship Id="rId6" Type="http://schemas.openxmlformats.org/officeDocument/2006/relationships/image" Target="../media/OOXDiagramDrawingRels2_6.svg"/><Relationship Id="rId7" Type="http://schemas.openxmlformats.org/officeDocument/2006/relationships/image" Target="../media/OOXDiagramDrawingRels2_7.png"/><Relationship Id="rId8" Type="http://schemas.openxmlformats.org/officeDocument/2006/relationships/image" Target="../media/OOXDiagramDrawingRels2_8.svg"/><Relationship Id="rId9" Type="http://schemas.openxmlformats.org/officeDocument/2006/relationships/image" Target="../media/OOXDiagramDrawingRels2_9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DCC88-681E-428D-916D-DC67D6C6620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E00AA5-78DF-4FBD-9266-BC35F2066600}">
      <dgm:prSet custT="1"/>
      <dgm:spPr/>
      <dgm:t>
        <a:bodyPr/>
        <a:lstStyle/>
        <a:p>
          <a:r>
            <a:rPr lang="de-DE" sz="2000" dirty="0">
              <a:latin typeface="+mj-lt"/>
            </a:rPr>
            <a:t>Belebung der Innenstadt </a:t>
          </a:r>
          <a:endParaRPr lang="en-US" sz="2000" dirty="0">
            <a:latin typeface="+mj-lt"/>
          </a:endParaRPr>
        </a:p>
      </dgm:t>
    </dgm:pt>
    <dgm:pt modelId="{8CCC2C68-80F5-40EC-9D7A-610DE5F9DBCA}" type="parTrans" cxnId="{40950156-67A6-4DB8-99A9-AF9EB4748A02}">
      <dgm:prSet/>
      <dgm:spPr/>
      <dgm:t>
        <a:bodyPr/>
        <a:lstStyle/>
        <a:p>
          <a:endParaRPr lang="en-US"/>
        </a:p>
      </dgm:t>
    </dgm:pt>
    <dgm:pt modelId="{BA5B7D6A-0BF9-46A6-BB70-E44BA103992F}" type="sibTrans" cxnId="{40950156-67A6-4DB8-99A9-AF9EB4748A02}">
      <dgm:prSet/>
      <dgm:spPr/>
      <dgm:t>
        <a:bodyPr/>
        <a:lstStyle/>
        <a:p>
          <a:endParaRPr lang="en-US"/>
        </a:p>
      </dgm:t>
    </dgm:pt>
    <dgm:pt modelId="{04CCA6CF-E13F-4260-8B46-0268DB34FB0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Trend geht immer mehr zum Onlinehandel </a:t>
          </a:r>
          <a:endParaRPr lang="en-US" sz="1400">
            <a:latin typeface="+mj-lt"/>
          </a:endParaRPr>
        </a:p>
      </dgm:t>
    </dgm:pt>
    <dgm:pt modelId="{D09C1CD5-DDC5-48C5-A308-E019454AAE0F}" type="parTrans" cxnId="{666AA957-789A-4EE5-BAEF-6933AF24EF00}">
      <dgm:prSet/>
      <dgm:spPr/>
      <dgm:t>
        <a:bodyPr/>
        <a:lstStyle/>
        <a:p>
          <a:endParaRPr lang="en-US"/>
        </a:p>
      </dgm:t>
    </dgm:pt>
    <dgm:pt modelId="{F57207FF-E89A-49D5-860A-A3CEF5AED0D3}" type="sibTrans" cxnId="{666AA957-789A-4EE5-BAEF-6933AF24EF00}">
      <dgm:prSet/>
      <dgm:spPr/>
      <dgm:t>
        <a:bodyPr/>
        <a:lstStyle/>
        <a:p>
          <a:endParaRPr lang="en-US"/>
        </a:p>
      </dgm:t>
    </dgm:pt>
    <dgm:pt modelId="{11F3A9F1-BD2F-4E1A-8DD5-E2E8735CE3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dirty="0">
            <a:latin typeface="+mj-lt"/>
          </a:endParaRPr>
        </a:p>
      </dgm:t>
    </dgm:pt>
    <dgm:pt modelId="{C6683ED9-CAD9-4CD2-8F65-A1EFD414B6AD}" type="parTrans" cxnId="{3D99E36E-D0B5-4B97-AB9A-AAD55BEF98EC}">
      <dgm:prSet/>
      <dgm:spPr/>
      <dgm:t>
        <a:bodyPr/>
        <a:lstStyle/>
        <a:p>
          <a:endParaRPr lang="en-US"/>
        </a:p>
      </dgm:t>
    </dgm:pt>
    <dgm:pt modelId="{41C51C46-E4EF-4B8E-8AB2-9F52AF5A52E5}" type="sibTrans" cxnId="{3D99E36E-D0B5-4B97-AB9A-AAD55BEF98EC}">
      <dgm:prSet/>
      <dgm:spPr/>
      <dgm:t>
        <a:bodyPr/>
        <a:lstStyle/>
        <a:p>
          <a:endParaRPr lang="en-US"/>
        </a:p>
      </dgm:t>
    </dgm:pt>
    <dgm:pt modelId="{317EC00A-FDC6-44D4-A345-093647435A1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>
              <a:latin typeface="+mj-lt"/>
            </a:rPr>
            <a:t>Bei den Spielen können Coupons oder andere Aktionen gewonnen werden</a:t>
          </a:r>
          <a:endParaRPr lang="en-US" sz="1400">
            <a:latin typeface="+mj-lt"/>
          </a:endParaRPr>
        </a:p>
      </dgm:t>
    </dgm:pt>
    <dgm:pt modelId="{5EB41990-DC34-4EAE-B277-BB0BFA5AD4AA}" type="parTrans" cxnId="{845B85B9-F1D3-4C47-AB5A-F951366BFF97}">
      <dgm:prSet/>
      <dgm:spPr/>
      <dgm:t>
        <a:bodyPr/>
        <a:lstStyle/>
        <a:p>
          <a:endParaRPr lang="en-US"/>
        </a:p>
      </dgm:t>
    </dgm:pt>
    <dgm:pt modelId="{16D41AD6-831A-417D-9A01-C21A6F0BDE37}" type="sibTrans" cxnId="{845B85B9-F1D3-4C47-AB5A-F951366BFF97}">
      <dgm:prSet/>
      <dgm:spPr/>
      <dgm:t>
        <a:bodyPr/>
        <a:lstStyle/>
        <a:p>
          <a:endParaRPr lang="en-US"/>
        </a:p>
      </dgm:t>
    </dgm:pt>
    <dgm:pt modelId="{1EDFC894-DB44-40FD-9B74-1E3A55492ED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Dafür muss ein gewisser Highscore oder Level erreicht werden </a:t>
          </a:r>
          <a:endParaRPr lang="en-US" sz="1400" dirty="0">
            <a:latin typeface="+mj-lt"/>
          </a:endParaRPr>
        </a:p>
      </dgm:t>
    </dgm:pt>
    <dgm:pt modelId="{455699AF-0DDE-4AF6-9F1F-5B417DD162E2}" type="parTrans" cxnId="{DAC6A8EC-477E-4F01-9309-EBDC1091A677}">
      <dgm:prSet/>
      <dgm:spPr/>
      <dgm:t>
        <a:bodyPr/>
        <a:lstStyle/>
        <a:p>
          <a:endParaRPr lang="en-US"/>
        </a:p>
      </dgm:t>
    </dgm:pt>
    <dgm:pt modelId="{D1B2F8CC-AEF8-41A9-8EC2-54075B2CDDDF}" type="sibTrans" cxnId="{DAC6A8EC-477E-4F01-9309-EBDC1091A677}">
      <dgm:prSet/>
      <dgm:spPr/>
      <dgm:t>
        <a:bodyPr/>
        <a:lstStyle/>
        <a:p>
          <a:endParaRPr lang="en-US"/>
        </a:p>
      </dgm:t>
    </dgm:pt>
    <dgm:pt modelId="{69A8B94C-9610-4B3F-8C5C-6256D137086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Die Spiele sind auf den zugehörigen Sponsor (Laden der Innenstadt) zugeschnitten</a:t>
          </a:r>
          <a:endParaRPr lang="en-US" sz="1400" dirty="0">
            <a:latin typeface="+mj-lt"/>
          </a:endParaRPr>
        </a:p>
      </dgm:t>
    </dgm:pt>
    <dgm:pt modelId="{4738FF3C-B376-404B-92F9-8785D0BE761B}" type="parTrans" cxnId="{BC184642-9D63-401C-B282-FAA531A224E0}">
      <dgm:prSet/>
      <dgm:spPr/>
      <dgm:t>
        <a:bodyPr/>
        <a:lstStyle/>
        <a:p>
          <a:endParaRPr lang="en-US"/>
        </a:p>
      </dgm:t>
    </dgm:pt>
    <dgm:pt modelId="{4A5822ED-D814-4D7C-AF56-C5A4380A44DA}" type="sibTrans" cxnId="{BC184642-9D63-401C-B282-FAA531A224E0}">
      <dgm:prSet/>
      <dgm:spPr/>
      <dgm:t>
        <a:bodyPr/>
        <a:lstStyle/>
        <a:p>
          <a:endParaRPr lang="en-US"/>
        </a:p>
      </dgm:t>
    </dgm:pt>
    <dgm:pt modelId="{97362909-456A-489C-B2AD-B2A64F67A6E5}">
      <dgm:prSet custT="1"/>
      <dgm:spPr/>
      <dgm:t>
        <a:bodyPr/>
        <a:lstStyle/>
        <a:p>
          <a:r>
            <a:rPr lang="de-DE" sz="2000" dirty="0">
              <a:latin typeface="+mj-lt"/>
            </a:rPr>
            <a:t>Zielgruppe:</a:t>
          </a:r>
          <a:endParaRPr lang="en-US" sz="2000" dirty="0">
            <a:latin typeface="+mj-lt"/>
          </a:endParaRPr>
        </a:p>
      </dgm:t>
    </dgm:pt>
    <dgm:pt modelId="{BF69C5A2-C426-423D-9198-F9C42D9ED2E3}" type="parTrans" cxnId="{FB0EBD46-7470-4478-AF29-58079806C92B}">
      <dgm:prSet/>
      <dgm:spPr/>
      <dgm:t>
        <a:bodyPr/>
        <a:lstStyle/>
        <a:p>
          <a:endParaRPr lang="en-US"/>
        </a:p>
      </dgm:t>
    </dgm:pt>
    <dgm:pt modelId="{74A2C8DE-A0B6-4DF6-9EE3-9EFD939F6D29}" type="sibTrans" cxnId="{FB0EBD46-7470-4478-AF29-58079806C92B}">
      <dgm:prSet/>
      <dgm:spPr/>
      <dgm:t>
        <a:bodyPr/>
        <a:lstStyle/>
        <a:p>
          <a:endParaRPr lang="en-US"/>
        </a:p>
      </dgm:t>
    </dgm:pt>
    <dgm:pt modelId="{48709B12-D479-4ECC-9EA2-CBC05B15CDF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Jung und Alt werden durch eine einfache Handhabung der Spiele angesprochen </a:t>
          </a:r>
          <a:endParaRPr lang="en-US" sz="1400" dirty="0">
            <a:latin typeface="+mj-lt"/>
          </a:endParaRPr>
        </a:p>
      </dgm:t>
    </dgm:pt>
    <dgm:pt modelId="{C2EF63FC-D785-4547-9B89-D447E5E8FDA4}" type="parTrans" cxnId="{F38B7AC5-C64C-4CE5-BA89-14E5EB91EB1E}">
      <dgm:prSet/>
      <dgm:spPr/>
      <dgm:t>
        <a:bodyPr/>
        <a:lstStyle/>
        <a:p>
          <a:endParaRPr lang="en-US"/>
        </a:p>
      </dgm:t>
    </dgm:pt>
    <dgm:pt modelId="{7D88517B-D948-4C26-9A1B-DA35B7823202}" type="sibTrans" cxnId="{F38B7AC5-C64C-4CE5-BA89-14E5EB91EB1E}">
      <dgm:prSet/>
      <dgm:spPr/>
      <dgm:t>
        <a:bodyPr/>
        <a:lstStyle/>
        <a:p>
          <a:endParaRPr lang="en-US"/>
        </a:p>
      </dgm:t>
    </dgm:pt>
    <dgm:pt modelId="{B0D2272B-F167-4ADF-9F71-5DAC3BC9DCB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de-DE" sz="1400" dirty="0">
              <a:latin typeface="+mj-lt"/>
            </a:rPr>
            <a:t>Personen, die in der Stadt, aber auch etwas außerhalb leben</a:t>
          </a:r>
          <a:endParaRPr lang="en-US" sz="1400" dirty="0">
            <a:latin typeface="+mj-lt"/>
          </a:endParaRPr>
        </a:p>
      </dgm:t>
    </dgm:pt>
    <dgm:pt modelId="{EF5AC22D-7ACD-47B7-A5BA-2E80F262995B}" type="parTrans" cxnId="{5F073194-95B2-4D96-8C6C-7258A960F154}">
      <dgm:prSet/>
      <dgm:spPr/>
      <dgm:t>
        <a:bodyPr/>
        <a:lstStyle/>
        <a:p>
          <a:endParaRPr lang="en-US"/>
        </a:p>
      </dgm:t>
    </dgm:pt>
    <dgm:pt modelId="{D52C53FF-8F77-45A8-8940-07FA502702E8}" type="sibTrans" cxnId="{5F073194-95B2-4D96-8C6C-7258A960F154}">
      <dgm:prSet/>
      <dgm:spPr/>
      <dgm:t>
        <a:bodyPr/>
        <a:lstStyle/>
        <a:p>
          <a:endParaRPr lang="en-US"/>
        </a:p>
      </dgm:t>
    </dgm:pt>
    <dgm:pt modelId="{3A7A64B2-A366-4829-BDBA-90BE3B54FF68}" type="pres">
      <dgm:prSet presAssocID="{540DCC88-681E-428D-916D-DC67D6C66205}" presName="Name0" presStyleCnt="0">
        <dgm:presLayoutVars>
          <dgm:dir/>
          <dgm:animLvl val="lvl"/>
          <dgm:resizeHandles val="exact"/>
        </dgm:presLayoutVars>
      </dgm:prSet>
      <dgm:spPr/>
    </dgm:pt>
    <dgm:pt modelId="{466F3B84-C41F-42F2-8832-D7A7FF85EB1B}" type="pres">
      <dgm:prSet presAssocID="{DDE00AA5-78DF-4FBD-9266-BC35F2066600}" presName="composite" presStyleCnt="0"/>
      <dgm:spPr/>
    </dgm:pt>
    <dgm:pt modelId="{9DBD0148-AC80-48D6-B56C-801DDEE98D3E}" type="pres">
      <dgm:prSet presAssocID="{DDE00AA5-78DF-4FBD-9266-BC35F20666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2D77344-91D4-48A0-87A7-257B43E99840}" type="pres">
      <dgm:prSet presAssocID="{DDE00AA5-78DF-4FBD-9266-BC35F2066600}" presName="desTx" presStyleLbl="alignAccFollowNode1" presStyleIdx="0" presStyleCnt="2">
        <dgm:presLayoutVars>
          <dgm:bulletEnabled val="1"/>
        </dgm:presLayoutVars>
      </dgm:prSet>
      <dgm:spPr/>
    </dgm:pt>
    <dgm:pt modelId="{6283C28C-A90C-4F70-BB9B-550D99591B2E}" type="pres">
      <dgm:prSet presAssocID="{BA5B7D6A-0BF9-46A6-BB70-E44BA103992F}" presName="space" presStyleCnt="0"/>
      <dgm:spPr/>
    </dgm:pt>
    <dgm:pt modelId="{777A2DEA-BCC5-462D-96FC-F00B789B1AF5}" type="pres">
      <dgm:prSet presAssocID="{97362909-456A-489C-B2AD-B2A64F67A6E5}" presName="composite" presStyleCnt="0"/>
      <dgm:spPr/>
    </dgm:pt>
    <dgm:pt modelId="{050BCB11-1F94-4388-86C2-7D728F56111B}" type="pres">
      <dgm:prSet presAssocID="{97362909-456A-489C-B2AD-B2A64F67A6E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480D060-EA05-442E-935D-94DB5BA4AF3B}" type="pres">
      <dgm:prSet presAssocID="{97362909-456A-489C-B2AD-B2A64F67A6E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FB930F-3F93-48A8-96FE-B8AB87B5A28F}" type="presOf" srcId="{1EDFC894-DB44-40FD-9B74-1E3A55492ED9}" destId="{72D77344-91D4-48A0-87A7-257B43E99840}" srcOrd="0" destOrd="3" presId="urn:microsoft.com/office/officeart/2005/8/layout/hList1"/>
    <dgm:cxn modelId="{B3FACB1A-4C89-44A8-9123-4DDD6527F0F7}" type="presOf" srcId="{540DCC88-681E-428D-916D-DC67D6C66205}" destId="{3A7A64B2-A366-4829-BDBA-90BE3B54FF68}" srcOrd="0" destOrd="0" presId="urn:microsoft.com/office/officeart/2005/8/layout/hList1"/>
    <dgm:cxn modelId="{8718EF23-8CEC-4AEF-BA7A-FACC9082FD7C}" type="presOf" srcId="{DDE00AA5-78DF-4FBD-9266-BC35F2066600}" destId="{9DBD0148-AC80-48D6-B56C-801DDEE98D3E}" srcOrd="0" destOrd="0" presId="urn:microsoft.com/office/officeart/2005/8/layout/hList1"/>
    <dgm:cxn modelId="{A45F8D24-3DBA-4B66-85E9-E56012F682CB}" type="presOf" srcId="{11F3A9F1-BD2F-4E1A-8DD5-E2E8735CE395}" destId="{72D77344-91D4-48A0-87A7-257B43E99840}" srcOrd="0" destOrd="1" presId="urn:microsoft.com/office/officeart/2005/8/layout/hList1"/>
    <dgm:cxn modelId="{BC184642-9D63-401C-B282-FAA531A224E0}" srcId="{DDE00AA5-78DF-4FBD-9266-BC35F2066600}" destId="{69A8B94C-9610-4B3F-8C5C-6256D1370865}" srcOrd="4" destOrd="0" parTransId="{4738FF3C-B376-404B-92F9-8785D0BE761B}" sibTransId="{4A5822ED-D814-4D7C-AF56-C5A4380A44DA}"/>
    <dgm:cxn modelId="{A29F4165-3DA4-4BDC-8902-46933EAFF941}" type="presOf" srcId="{97362909-456A-489C-B2AD-B2A64F67A6E5}" destId="{050BCB11-1F94-4388-86C2-7D728F56111B}" srcOrd="0" destOrd="0" presId="urn:microsoft.com/office/officeart/2005/8/layout/hList1"/>
    <dgm:cxn modelId="{C2D30446-B8AA-44A3-AB54-18FF5798A71F}" type="presOf" srcId="{48709B12-D479-4ECC-9EA2-CBC05B15CDF9}" destId="{2480D060-EA05-442E-935D-94DB5BA4AF3B}" srcOrd="0" destOrd="0" presId="urn:microsoft.com/office/officeart/2005/8/layout/hList1"/>
    <dgm:cxn modelId="{FB0EBD46-7470-4478-AF29-58079806C92B}" srcId="{540DCC88-681E-428D-916D-DC67D6C66205}" destId="{97362909-456A-489C-B2AD-B2A64F67A6E5}" srcOrd="1" destOrd="0" parTransId="{BF69C5A2-C426-423D-9198-F9C42D9ED2E3}" sibTransId="{74A2C8DE-A0B6-4DF6-9EE3-9EFD939F6D29}"/>
    <dgm:cxn modelId="{B33EC467-845F-4702-9B22-31FC505FC37A}" type="presOf" srcId="{317EC00A-FDC6-44D4-A345-093647435A15}" destId="{72D77344-91D4-48A0-87A7-257B43E99840}" srcOrd="0" destOrd="2" presId="urn:microsoft.com/office/officeart/2005/8/layout/hList1"/>
    <dgm:cxn modelId="{3D99E36E-D0B5-4B97-AB9A-AAD55BEF98EC}" srcId="{DDE00AA5-78DF-4FBD-9266-BC35F2066600}" destId="{11F3A9F1-BD2F-4E1A-8DD5-E2E8735CE395}" srcOrd="1" destOrd="0" parTransId="{C6683ED9-CAD9-4CD2-8F65-A1EFD414B6AD}" sibTransId="{41C51C46-E4EF-4B8E-8AB2-9F52AF5A52E5}"/>
    <dgm:cxn modelId="{40950156-67A6-4DB8-99A9-AF9EB4748A02}" srcId="{540DCC88-681E-428D-916D-DC67D6C66205}" destId="{DDE00AA5-78DF-4FBD-9266-BC35F2066600}" srcOrd="0" destOrd="0" parTransId="{8CCC2C68-80F5-40EC-9D7A-610DE5F9DBCA}" sibTransId="{BA5B7D6A-0BF9-46A6-BB70-E44BA103992F}"/>
    <dgm:cxn modelId="{666AA957-789A-4EE5-BAEF-6933AF24EF00}" srcId="{DDE00AA5-78DF-4FBD-9266-BC35F2066600}" destId="{04CCA6CF-E13F-4260-8B46-0268DB34FB06}" srcOrd="0" destOrd="0" parTransId="{D09C1CD5-DDC5-48C5-A308-E019454AAE0F}" sibTransId="{F57207FF-E89A-49D5-860A-A3CEF5AED0D3}"/>
    <dgm:cxn modelId="{5F073194-95B2-4D96-8C6C-7258A960F154}" srcId="{97362909-456A-489C-B2AD-B2A64F67A6E5}" destId="{B0D2272B-F167-4ADF-9F71-5DAC3BC9DCBF}" srcOrd="1" destOrd="0" parTransId="{EF5AC22D-7ACD-47B7-A5BA-2E80F262995B}" sibTransId="{D52C53FF-8F77-45A8-8940-07FA502702E8}"/>
    <dgm:cxn modelId="{245B8A9D-BF3E-447A-8278-9A49B8D01AAE}" type="presOf" srcId="{B0D2272B-F167-4ADF-9F71-5DAC3BC9DCBF}" destId="{2480D060-EA05-442E-935D-94DB5BA4AF3B}" srcOrd="0" destOrd="1" presId="urn:microsoft.com/office/officeart/2005/8/layout/hList1"/>
    <dgm:cxn modelId="{580125A5-D2F6-4121-AEBB-C58369CFA2F1}" type="presOf" srcId="{69A8B94C-9610-4B3F-8C5C-6256D1370865}" destId="{72D77344-91D4-48A0-87A7-257B43E99840}" srcOrd="0" destOrd="4" presId="urn:microsoft.com/office/officeart/2005/8/layout/hList1"/>
    <dgm:cxn modelId="{845B85B9-F1D3-4C47-AB5A-F951366BFF97}" srcId="{DDE00AA5-78DF-4FBD-9266-BC35F2066600}" destId="{317EC00A-FDC6-44D4-A345-093647435A15}" srcOrd="2" destOrd="0" parTransId="{5EB41990-DC34-4EAE-B277-BB0BFA5AD4AA}" sibTransId="{16D41AD6-831A-417D-9A01-C21A6F0BDE37}"/>
    <dgm:cxn modelId="{F38B7AC5-C64C-4CE5-BA89-14E5EB91EB1E}" srcId="{97362909-456A-489C-B2AD-B2A64F67A6E5}" destId="{48709B12-D479-4ECC-9EA2-CBC05B15CDF9}" srcOrd="0" destOrd="0" parTransId="{C2EF63FC-D785-4547-9B89-D447E5E8FDA4}" sibTransId="{7D88517B-D948-4C26-9A1B-DA35B7823202}"/>
    <dgm:cxn modelId="{DAC6A8EC-477E-4F01-9309-EBDC1091A677}" srcId="{DDE00AA5-78DF-4FBD-9266-BC35F2066600}" destId="{1EDFC894-DB44-40FD-9B74-1E3A55492ED9}" srcOrd="3" destOrd="0" parTransId="{455699AF-0DDE-4AF6-9F1F-5B417DD162E2}" sibTransId="{D1B2F8CC-AEF8-41A9-8EC2-54075B2CDDDF}"/>
    <dgm:cxn modelId="{52E411FB-E5EE-493D-9CA1-7025DB6B9A36}" type="presOf" srcId="{04CCA6CF-E13F-4260-8B46-0268DB34FB06}" destId="{72D77344-91D4-48A0-87A7-257B43E99840}" srcOrd="0" destOrd="0" presId="urn:microsoft.com/office/officeart/2005/8/layout/hList1"/>
    <dgm:cxn modelId="{06CF0C6E-7663-4B1D-B26A-88EF722EB23C}" type="presParOf" srcId="{3A7A64B2-A366-4829-BDBA-90BE3B54FF68}" destId="{466F3B84-C41F-42F2-8832-D7A7FF85EB1B}" srcOrd="0" destOrd="0" presId="urn:microsoft.com/office/officeart/2005/8/layout/hList1"/>
    <dgm:cxn modelId="{4B256BD9-5B01-4F79-BABC-9E8E2D3112DB}" type="presParOf" srcId="{466F3B84-C41F-42F2-8832-D7A7FF85EB1B}" destId="{9DBD0148-AC80-48D6-B56C-801DDEE98D3E}" srcOrd="0" destOrd="0" presId="urn:microsoft.com/office/officeart/2005/8/layout/hList1"/>
    <dgm:cxn modelId="{E6DB4221-03B8-4AA3-8A1B-DCE6A4AC1A07}" type="presParOf" srcId="{466F3B84-C41F-42F2-8832-D7A7FF85EB1B}" destId="{72D77344-91D4-48A0-87A7-257B43E99840}" srcOrd="1" destOrd="0" presId="urn:microsoft.com/office/officeart/2005/8/layout/hList1"/>
    <dgm:cxn modelId="{F3293AC1-2DAB-4DA1-8D59-4F09B8C53017}" type="presParOf" srcId="{3A7A64B2-A366-4829-BDBA-90BE3B54FF68}" destId="{6283C28C-A90C-4F70-BB9B-550D99591B2E}" srcOrd="1" destOrd="0" presId="urn:microsoft.com/office/officeart/2005/8/layout/hList1"/>
    <dgm:cxn modelId="{ACD6E275-9E7E-4CE5-A183-C8E590F3EA33}" type="presParOf" srcId="{3A7A64B2-A366-4829-BDBA-90BE3B54FF68}" destId="{777A2DEA-BCC5-462D-96FC-F00B789B1AF5}" srcOrd="2" destOrd="0" presId="urn:microsoft.com/office/officeart/2005/8/layout/hList1"/>
    <dgm:cxn modelId="{E8D4F2F9-1460-426E-8783-D9BB4ABB851E}" type="presParOf" srcId="{777A2DEA-BCC5-462D-96FC-F00B789B1AF5}" destId="{050BCB11-1F94-4388-86C2-7D728F56111B}" srcOrd="0" destOrd="0" presId="urn:microsoft.com/office/officeart/2005/8/layout/hList1"/>
    <dgm:cxn modelId="{F07E78E4-4195-4C3B-94A8-4E58B0054A89}" type="presParOf" srcId="{777A2DEA-BCC5-462D-96FC-F00B789B1AF5}" destId="{2480D060-EA05-442E-935D-94DB5BA4AF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3B670-995B-484A-9DC6-4DD3643F81E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4B3E851-7BE7-4564-929F-19D6E40DA5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Anpassung der Fragen und Bewertungsfunktion im Quiz für mehr Vielfalt</a:t>
          </a:r>
          <a:endParaRPr lang="en-US" dirty="0"/>
        </a:p>
      </dgm:t>
    </dgm:pt>
    <dgm:pt modelId="{A1088449-0C8F-446D-8983-2F534F34DE60}" type="parTrans" cxnId="{2B728C9B-61FC-4861-832C-ED5AC868EDCE}">
      <dgm:prSet/>
      <dgm:spPr/>
      <dgm:t>
        <a:bodyPr/>
        <a:lstStyle/>
        <a:p>
          <a:endParaRPr lang="en-US"/>
        </a:p>
      </dgm:t>
    </dgm:pt>
    <dgm:pt modelId="{F2C53408-2CC2-4936-83B8-9C2E177884E3}" type="sibTrans" cxnId="{2B728C9B-61FC-4861-832C-ED5AC868EDCE}">
      <dgm:prSet/>
      <dgm:spPr/>
      <dgm:t>
        <a:bodyPr/>
        <a:lstStyle/>
        <a:p>
          <a:endParaRPr lang="en-US"/>
        </a:p>
      </dgm:t>
    </dgm:pt>
    <dgm:pt modelId="{454C9A73-79FA-4880-8ECF-17A5A68DCF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Andere Antwort-Varianten hinzufügen (z.B. Freitext, sortieren etc.)</a:t>
          </a:r>
          <a:endParaRPr lang="en-US" dirty="0"/>
        </a:p>
      </dgm:t>
    </dgm:pt>
    <dgm:pt modelId="{C9CB106B-A204-4548-935F-95D7515E3B8C}" type="parTrans" cxnId="{AF8E0257-9A87-4254-950E-EFF2F88B4CCE}">
      <dgm:prSet/>
      <dgm:spPr/>
      <dgm:t>
        <a:bodyPr/>
        <a:lstStyle/>
        <a:p>
          <a:endParaRPr lang="en-US"/>
        </a:p>
      </dgm:t>
    </dgm:pt>
    <dgm:pt modelId="{38AEDBB8-BDF2-47D7-ABB6-E1AF94131908}" type="sibTrans" cxnId="{AF8E0257-9A87-4254-950E-EFF2F88B4CCE}">
      <dgm:prSet/>
      <dgm:spPr/>
      <dgm:t>
        <a:bodyPr/>
        <a:lstStyle/>
        <a:p>
          <a:endParaRPr lang="en-US"/>
        </a:p>
      </dgm:t>
    </dgm:pt>
    <dgm:pt modelId="{0DAE0E1A-017B-43CF-907B-6111C21EF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Implementierung von weiteren Spielen, um Nutzern mehr Auswahl zu bieten</a:t>
          </a:r>
          <a:endParaRPr lang="en-US" dirty="0"/>
        </a:p>
      </dgm:t>
    </dgm:pt>
    <dgm:pt modelId="{E54EF699-D96F-4627-9D94-5DD3F986B281}" type="parTrans" cxnId="{4C3D704E-271C-4DE6-B824-A6059CADA3A1}">
      <dgm:prSet/>
      <dgm:spPr/>
      <dgm:t>
        <a:bodyPr/>
        <a:lstStyle/>
        <a:p>
          <a:endParaRPr lang="en-US"/>
        </a:p>
      </dgm:t>
    </dgm:pt>
    <dgm:pt modelId="{BCAB2C49-A5F6-4EFC-815A-332EA7F3B9E4}" type="sibTrans" cxnId="{4C3D704E-271C-4DE6-B824-A6059CADA3A1}">
      <dgm:prSet/>
      <dgm:spPr/>
      <dgm:t>
        <a:bodyPr/>
        <a:lstStyle/>
        <a:p>
          <a:endParaRPr lang="en-US"/>
        </a:p>
      </dgm:t>
    </dgm:pt>
    <dgm:pt modelId="{1CA81E8F-835C-4916-9732-96C20F25E0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Desktop Ansicht der Spiele</a:t>
          </a:r>
          <a:endParaRPr lang="en-US" dirty="0"/>
        </a:p>
      </dgm:t>
    </dgm:pt>
    <dgm:pt modelId="{CB56BD8B-FD47-4E96-96E2-E1305AEBF8BC}" type="parTrans" cxnId="{3DE8A887-EEB0-4712-9F6D-64034AFB9A0B}">
      <dgm:prSet/>
      <dgm:spPr/>
      <dgm:t>
        <a:bodyPr/>
        <a:lstStyle/>
        <a:p>
          <a:endParaRPr lang="en-US"/>
        </a:p>
      </dgm:t>
    </dgm:pt>
    <dgm:pt modelId="{8F47BE69-EC8C-44CB-8450-369AF79805E7}" type="sibTrans" cxnId="{3DE8A887-EEB0-4712-9F6D-64034AFB9A0B}">
      <dgm:prSet/>
      <dgm:spPr/>
      <dgm:t>
        <a:bodyPr/>
        <a:lstStyle/>
        <a:p>
          <a:endParaRPr lang="en-US"/>
        </a:p>
      </dgm:t>
    </dgm:pt>
    <dgm:pt modelId="{221A693A-A419-4BCC-8BB3-41120DFD40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Einheitlicheres Styling der Spiele</a:t>
          </a:r>
          <a:endParaRPr lang="en-US" dirty="0"/>
        </a:p>
      </dgm:t>
    </dgm:pt>
    <dgm:pt modelId="{E9E14C28-4F28-46C1-8DBC-02482C34C0DE}" type="parTrans" cxnId="{A4228B29-D087-49B0-9571-34C1994AA191}">
      <dgm:prSet/>
      <dgm:spPr/>
      <dgm:t>
        <a:bodyPr/>
        <a:lstStyle/>
        <a:p>
          <a:endParaRPr lang="en-US"/>
        </a:p>
      </dgm:t>
    </dgm:pt>
    <dgm:pt modelId="{CAA6C80C-45B0-4DD3-BDC7-3700BE560809}" type="sibTrans" cxnId="{A4228B29-D087-49B0-9571-34C1994AA191}">
      <dgm:prSet/>
      <dgm:spPr/>
      <dgm:t>
        <a:bodyPr/>
        <a:lstStyle/>
        <a:p>
          <a:endParaRPr lang="en-US"/>
        </a:p>
      </dgm:t>
    </dgm:pt>
    <dgm:pt modelId="{4D0B945A-39D9-4F19-80C3-30BB00466393}" type="pres">
      <dgm:prSet presAssocID="{4DB3B670-995B-484A-9DC6-4DD3643F81E6}" presName="root" presStyleCnt="0">
        <dgm:presLayoutVars>
          <dgm:dir/>
          <dgm:resizeHandles val="exact"/>
        </dgm:presLayoutVars>
      </dgm:prSet>
      <dgm:spPr/>
    </dgm:pt>
    <dgm:pt modelId="{3AA85840-9D2D-4F18-929B-6D1BC2D5AF7A}" type="pres">
      <dgm:prSet presAssocID="{14B3E851-7BE7-4564-929F-19D6E40DA54F}" presName="compNode" presStyleCnt="0"/>
      <dgm:spPr/>
    </dgm:pt>
    <dgm:pt modelId="{6D66F6FD-F57E-4660-BBDD-76541A1F25E8}" type="pres">
      <dgm:prSet presAssocID="{14B3E851-7BE7-4564-929F-19D6E40DA54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009A1-7100-4BB3-B0AE-B69843FDBADC}" type="pres">
      <dgm:prSet presAssocID="{14B3E851-7BE7-4564-929F-19D6E40DA5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D1C28A-9F84-4396-9572-1D68D73F8B0E}" type="pres">
      <dgm:prSet presAssocID="{14B3E851-7BE7-4564-929F-19D6E40DA54F}" presName="spaceRect" presStyleCnt="0"/>
      <dgm:spPr/>
    </dgm:pt>
    <dgm:pt modelId="{7F727826-2D73-46A5-AECC-5EC04E17F19A}" type="pres">
      <dgm:prSet presAssocID="{14B3E851-7BE7-4564-929F-19D6E40DA54F}" presName="textRect" presStyleLbl="revTx" presStyleIdx="0" presStyleCnt="5">
        <dgm:presLayoutVars>
          <dgm:chMax val="1"/>
          <dgm:chPref val="1"/>
        </dgm:presLayoutVars>
      </dgm:prSet>
      <dgm:spPr/>
    </dgm:pt>
    <dgm:pt modelId="{ED65ACC2-7B0D-4811-9544-87593B7B81CA}" type="pres">
      <dgm:prSet presAssocID="{F2C53408-2CC2-4936-83B8-9C2E177884E3}" presName="sibTrans" presStyleCnt="0"/>
      <dgm:spPr/>
    </dgm:pt>
    <dgm:pt modelId="{1344511D-7368-4832-99C5-8A2F76F3651C}" type="pres">
      <dgm:prSet presAssocID="{454C9A73-79FA-4880-8ECF-17A5A68DCF37}" presName="compNode" presStyleCnt="0"/>
      <dgm:spPr/>
    </dgm:pt>
    <dgm:pt modelId="{2649D425-345E-4A1B-B565-1FFE0E6E4A59}" type="pres">
      <dgm:prSet presAssocID="{454C9A73-79FA-4880-8ECF-17A5A68DCF3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F8D85B4-1767-492D-A6B3-7768942A065B}" type="pres">
      <dgm:prSet presAssocID="{454C9A73-79FA-4880-8ECF-17A5A68DCF3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364D5B9-EB8F-4D2B-A4F1-095F20B93160}" type="pres">
      <dgm:prSet presAssocID="{454C9A73-79FA-4880-8ECF-17A5A68DCF37}" presName="spaceRect" presStyleCnt="0"/>
      <dgm:spPr/>
    </dgm:pt>
    <dgm:pt modelId="{8F035ADB-3541-45A3-9B64-0D7F382DC2E5}" type="pres">
      <dgm:prSet presAssocID="{454C9A73-79FA-4880-8ECF-17A5A68DCF37}" presName="textRect" presStyleLbl="revTx" presStyleIdx="1" presStyleCnt="5">
        <dgm:presLayoutVars>
          <dgm:chMax val="1"/>
          <dgm:chPref val="1"/>
        </dgm:presLayoutVars>
      </dgm:prSet>
      <dgm:spPr/>
    </dgm:pt>
    <dgm:pt modelId="{6786B799-5975-427F-AD6C-931174102237}" type="pres">
      <dgm:prSet presAssocID="{38AEDBB8-BDF2-47D7-ABB6-E1AF94131908}" presName="sibTrans" presStyleCnt="0"/>
      <dgm:spPr/>
    </dgm:pt>
    <dgm:pt modelId="{37269E79-B961-4448-8CE8-36729C23E4DC}" type="pres">
      <dgm:prSet presAssocID="{0DAE0E1A-017B-43CF-907B-6111C21EF5AA}" presName="compNode" presStyleCnt="0"/>
      <dgm:spPr/>
    </dgm:pt>
    <dgm:pt modelId="{A13ABFD6-5224-42A1-B759-5137177AA7CC}" type="pres">
      <dgm:prSet presAssocID="{0DAE0E1A-017B-43CF-907B-6111C21EF5A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FF0000"/>
        </a:solidFill>
      </dgm:spPr>
    </dgm:pt>
    <dgm:pt modelId="{7D2D158A-3DD4-4105-ADA6-FDF1BBF166C2}" type="pres">
      <dgm:prSet presAssocID="{0DAE0E1A-017B-43CF-907B-6111C21EF5AA}" presName="iconRect" presStyleLbl="node1" presStyleIdx="2" presStyleCnt="5" custLinFactX="100000" custLinFactY="-71255" custLinFactNeighborX="117574" custLinFactNeighborY="-1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EEEEEE">
              <a:alpha val="0"/>
            </a:srgbClr>
          </a:solidFill>
        </a:ln>
      </dgm:spPr>
      <dgm:extLst>
        <a:ext uri="{E40237B7-FDA0-4F09-8148-C483321AD2D9}">
          <dgm14:cNvPr xmlns:dgm14="http://schemas.microsoft.com/office/drawing/2010/diagram" id="0" name="" descr="Auszeichnungsschleife mit Stern"/>
        </a:ext>
      </dgm:extLst>
    </dgm:pt>
    <dgm:pt modelId="{7EBBD02B-3C90-4D9C-8D5D-B7EF667FB69C}" type="pres">
      <dgm:prSet presAssocID="{0DAE0E1A-017B-43CF-907B-6111C21EF5AA}" presName="spaceRect" presStyleCnt="0"/>
      <dgm:spPr/>
    </dgm:pt>
    <dgm:pt modelId="{2604F901-52D9-4CC2-AFCD-55779011A02A}" type="pres">
      <dgm:prSet presAssocID="{0DAE0E1A-017B-43CF-907B-6111C21EF5AA}" presName="textRect" presStyleLbl="revTx" presStyleIdx="2" presStyleCnt="5">
        <dgm:presLayoutVars>
          <dgm:chMax val="1"/>
          <dgm:chPref val="1"/>
        </dgm:presLayoutVars>
      </dgm:prSet>
      <dgm:spPr/>
    </dgm:pt>
    <dgm:pt modelId="{ACB9C660-19FE-407C-B5DE-7F2F96B92540}" type="pres">
      <dgm:prSet presAssocID="{BCAB2C49-A5F6-4EFC-815A-332EA7F3B9E4}" presName="sibTrans" presStyleCnt="0"/>
      <dgm:spPr/>
    </dgm:pt>
    <dgm:pt modelId="{ECED551D-3399-49D6-BE3D-97BD8AB539A3}" type="pres">
      <dgm:prSet presAssocID="{1CA81E8F-835C-4916-9732-96C20F25E080}" presName="compNode" presStyleCnt="0"/>
      <dgm:spPr/>
    </dgm:pt>
    <dgm:pt modelId="{529B9982-53E9-4FA6-9664-7A21BA256DB2}" type="pres">
      <dgm:prSet presAssocID="{1CA81E8F-835C-4916-9732-96C20F25E08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39444D4-D520-4A39-9723-8255816DB4B2}" type="pres">
      <dgm:prSet presAssocID="{1CA81E8F-835C-4916-9732-96C20F25E0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9757FD3-28DD-4986-B342-B4BA1FA2B1F5}" type="pres">
      <dgm:prSet presAssocID="{1CA81E8F-835C-4916-9732-96C20F25E080}" presName="spaceRect" presStyleCnt="0"/>
      <dgm:spPr/>
    </dgm:pt>
    <dgm:pt modelId="{E631AD61-58FE-4D1F-A39C-CC95E3B6CE10}" type="pres">
      <dgm:prSet presAssocID="{1CA81E8F-835C-4916-9732-96C20F25E080}" presName="textRect" presStyleLbl="revTx" presStyleIdx="3" presStyleCnt="5">
        <dgm:presLayoutVars>
          <dgm:chMax val="1"/>
          <dgm:chPref val="1"/>
        </dgm:presLayoutVars>
      </dgm:prSet>
      <dgm:spPr/>
    </dgm:pt>
    <dgm:pt modelId="{72380572-0270-4DFB-82B0-8E1D5E40757D}" type="pres">
      <dgm:prSet presAssocID="{8F47BE69-EC8C-44CB-8450-369AF79805E7}" presName="sibTrans" presStyleCnt="0"/>
      <dgm:spPr/>
    </dgm:pt>
    <dgm:pt modelId="{AA84B65E-4D15-427E-ADAA-1FB6BD13DEE0}" type="pres">
      <dgm:prSet presAssocID="{221A693A-A419-4BCC-8BB3-41120DFD4015}" presName="compNode" presStyleCnt="0"/>
      <dgm:spPr/>
    </dgm:pt>
    <dgm:pt modelId="{BF0649E9-7BC8-463B-87D6-AB70DA031EA6}" type="pres">
      <dgm:prSet presAssocID="{221A693A-A419-4BCC-8BB3-41120DFD401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B6495F0-FC04-4945-9CC0-D4C6C466EE81}" type="pres">
      <dgm:prSet presAssocID="{221A693A-A419-4BCC-8BB3-41120DFD40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ünstlerin Silhouette"/>
        </a:ext>
      </dgm:extLst>
    </dgm:pt>
    <dgm:pt modelId="{23F0D15D-837E-4305-B21A-7F14DEE340B9}" type="pres">
      <dgm:prSet presAssocID="{221A693A-A419-4BCC-8BB3-41120DFD4015}" presName="spaceRect" presStyleCnt="0"/>
      <dgm:spPr/>
    </dgm:pt>
    <dgm:pt modelId="{5A97A7E2-18CE-429C-915F-8AC65E401CEC}" type="pres">
      <dgm:prSet presAssocID="{221A693A-A419-4BCC-8BB3-41120DFD401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228B29-D087-49B0-9571-34C1994AA191}" srcId="{4DB3B670-995B-484A-9DC6-4DD3643F81E6}" destId="{221A693A-A419-4BCC-8BB3-41120DFD4015}" srcOrd="4" destOrd="0" parTransId="{E9E14C28-4F28-46C1-8DBC-02482C34C0DE}" sibTransId="{CAA6C80C-45B0-4DD3-BDC7-3700BE560809}"/>
    <dgm:cxn modelId="{1692BF34-CDF5-4C20-9BF0-A691ADD8C027}" type="presOf" srcId="{14B3E851-7BE7-4564-929F-19D6E40DA54F}" destId="{7F727826-2D73-46A5-AECC-5EC04E17F19A}" srcOrd="0" destOrd="0" presId="urn:microsoft.com/office/officeart/2018/5/layout/IconLeafLabelList"/>
    <dgm:cxn modelId="{1983D545-C3FB-48B6-9B27-615524CC6B62}" type="presOf" srcId="{4DB3B670-995B-484A-9DC6-4DD3643F81E6}" destId="{4D0B945A-39D9-4F19-80C3-30BB00466393}" srcOrd="0" destOrd="0" presId="urn:microsoft.com/office/officeart/2018/5/layout/IconLeafLabelList"/>
    <dgm:cxn modelId="{4C3D704E-271C-4DE6-B824-A6059CADA3A1}" srcId="{4DB3B670-995B-484A-9DC6-4DD3643F81E6}" destId="{0DAE0E1A-017B-43CF-907B-6111C21EF5AA}" srcOrd="2" destOrd="0" parTransId="{E54EF699-D96F-4627-9D94-5DD3F986B281}" sibTransId="{BCAB2C49-A5F6-4EFC-815A-332EA7F3B9E4}"/>
    <dgm:cxn modelId="{AF8E0257-9A87-4254-950E-EFF2F88B4CCE}" srcId="{4DB3B670-995B-484A-9DC6-4DD3643F81E6}" destId="{454C9A73-79FA-4880-8ECF-17A5A68DCF37}" srcOrd="1" destOrd="0" parTransId="{C9CB106B-A204-4548-935F-95D7515E3B8C}" sibTransId="{38AEDBB8-BDF2-47D7-ABB6-E1AF94131908}"/>
    <dgm:cxn modelId="{3DE8A887-EEB0-4712-9F6D-64034AFB9A0B}" srcId="{4DB3B670-995B-484A-9DC6-4DD3643F81E6}" destId="{1CA81E8F-835C-4916-9732-96C20F25E080}" srcOrd="3" destOrd="0" parTransId="{CB56BD8B-FD47-4E96-96E2-E1305AEBF8BC}" sibTransId="{8F47BE69-EC8C-44CB-8450-369AF79805E7}"/>
    <dgm:cxn modelId="{DD66348C-A2AF-4CE9-997F-146F36D14E83}" type="presOf" srcId="{454C9A73-79FA-4880-8ECF-17A5A68DCF37}" destId="{8F035ADB-3541-45A3-9B64-0D7F382DC2E5}" srcOrd="0" destOrd="0" presId="urn:microsoft.com/office/officeart/2018/5/layout/IconLeafLabelList"/>
    <dgm:cxn modelId="{2B728C9B-61FC-4861-832C-ED5AC868EDCE}" srcId="{4DB3B670-995B-484A-9DC6-4DD3643F81E6}" destId="{14B3E851-7BE7-4564-929F-19D6E40DA54F}" srcOrd="0" destOrd="0" parTransId="{A1088449-0C8F-446D-8983-2F534F34DE60}" sibTransId="{F2C53408-2CC2-4936-83B8-9C2E177884E3}"/>
    <dgm:cxn modelId="{E23C27AE-B08B-425D-BF6D-682018ED42FB}" type="presOf" srcId="{0DAE0E1A-017B-43CF-907B-6111C21EF5AA}" destId="{2604F901-52D9-4CC2-AFCD-55779011A02A}" srcOrd="0" destOrd="0" presId="urn:microsoft.com/office/officeart/2018/5/layout/IconLeafLabelList"/>
    <dgm:cxn modelId="{F4EC12BC-39AF-485C-A68A-7E2AF3C402A2}" type="presOf" srcId="{221A693A-A419-4BCC-8BB3-41120DFD4015}" destId="{5A97A7E2-18CE-429C-915F-8AC65E401CEC}" srcOrd="0" destOrd="0" presId="urn:microsoft.com/office/officeart/2018/5/layout/IconLeafLabelList"/>
    <dgm:cxn modelId="{561F50E3-8991-45CA-A228-0828D4176FA8}" type="presOf" srcId="{1CA81E8F-835C-4916-9732-96C20F25E080}" destId="{E631AD61-58FE-4D1F-A39C-CC95E3B6CE10}" srcOrd="0" destOrd="0" presId="urn:microsoft.com/office/officeart/2018/5/layout/IconLeafLabelList"/>
    <dgm:cxn modelId="{F4011267-E95F-45E3-ABF9-234FFE89C8F1}" type="presParOf" srcId="{4D0B945A-39D9-4F19-80C3-30BB00466393}" destId="{3AA85840-9D2D-4F18-929B-6D1BC2D5AF7A}" srcOrd="0" destOrd="0" presId="urn:microsoft.com/office/officeart/2018/5/layout/IconLeafLabelList"/>
    <dgm:cxn modelId="{F33771D8-1F65-47B0-B0D2-8B4E96E4C414}" type="presParOf" srcId="{3AA85840-9D2D-4F18-929B-6D1BC2D5AF7A}" destId="{6D66F6FD-F57E-4660-BBDD-76541A1F25E8}" srcOrd="0" destOrd="0" presId="urn:microsoft.com/office/officeart/2018/5/layout/IconLeafLabelList"/>
    <dgm:cxn modelId="{6B436D89-5983-4B49-AE67-AC9D77395DF6}" type="presParOf" srcId="{3AA85840-9D2D-4F18-929B-6D1BC2D5AF7A}" destId="{537009A1-7100-4BB3-B0AE-B69843FDBADC}" srcOrd="1" destOrd="0" presId="urn:microsoft.com/office/officeart/2018/5/layout/IconLeafLabelList"/>
    <dgm:cxn modelId="{1C2248F6-FF84-4E14-BE23-5DB9F14A58C6}" type="presParOf" srcId="{3AA85840-9D2D-4F18-929B-6D1BC2D5AF7A}" destId="{80D1C28A-9F84-4396-9572-1D68D73F8B0E}" srcOrd="2" destOrd="0" presId="urn:microsoft.com/office/officeart/2018/5/layout/IconLeafLabelList"/>
    <dgm:cxn modelId="{1EFFFA1C-31C3-47FB-893E-7BF0B3169AF9}" type="presParOf" srcId="{3AA85840-9D2D-4F18-929B-6D1BC2D5AF7A}" destId="{7F727826-2D73-46A5-AECC-5EC04E17F19A}" srcOrd="3" destOrd="0" presId="urn:microsoft.com/office/officeart/2018/5/layout/IconLeafLabelList"/>
    <dgm:cxn modelId="{36B5AFAF-F7AA-4C78-B062-8F987E19CE9A}" type="presParOf" srcId="{4D0B945A-39D9-4F19-80C3-30BB00466393}" destId="{ED65ACC2-7B0D-4811-9544-87593B7B81CA}" srcOrd="1" destOrd="0" presId="urn:microsoft.com/office/officeart/2018/5/layout/IconLeafLabelList"/>
    <dgm:cxn modelId="{02F4E75D-F2C0-4C63-AD16-80C4BC9FA174}" type="presParOf" srcId="{4D0B945A-39D9-4F19-80C3-30BB00466393}" destId="{1344511D-7368-4832-99C5-8A2F76F3651C}" srcOrd="2" destOrd="0" presId="urn:microsoft.com/office/officeart/2018/5/layout/IconLeafLabelList"/>
    <dgm:cxn modelId="{538B2C35-F40B-4049-B5F4-E4B44738546E}" type="presParOf" srcId="{1344511D-7368-4832-99C5-8A2F76F3651C}" destId="{2649D425-345E-4A1B-B565-1FFE0E6E4A59}" srcOrd="0" destOrd="0" presId="urn:microsoft.com/office/officeart/2018/5/layout/IconLeafLabelList"/>
    <dgm:cxn modelId="{0A9E69BD-2268-4BFB-B563-7F894B010330}" type="presParOf" srcId="{1344511D-7368-4832-99C5-8A2F76F3651C}" destId="{3F8D85B4-1767-492D-A6B3-7768942A065B}" srcOrd="1" destOrd="0" presId="urn:microsoft.com/office/officeart/2018/5/layout/IconLeafLabelList"/>
    <dgm:cxn modelId="{AF4F313B-914A-461B-BEA8-7128C5A0EDC7}" type="presParOf" srcId="{1344511D-7368-4832-99C5-8A2F76F3651C}" destId="{3364D5B9-EB8F-4D2B-A4F1-095F20B93160}" srcOrd="2" destOrd="0" presId="urn:microsoft.com/office/officeart/2018/5/layout/IconLeafLabelList"/>
    <dgm:cxn modelId="{304C70C8-198F-447E-BB10-8F2C29DDA417}" type="presParOf" srcId="{1344511D-7368-4832-99C5-8A2F76F3651C}" destId="{8F035ADB-3541-45A3-9B64-0D7F382DC2E5}" srcOrd="3" destOrd="0" presId="urn:microsoft.com/office/officeart/2018/5/layout/IconLeafLabelList"/>
    <dgm:cxn modelId="{3CAA61F1-8C41-425B-9A7C-FC5EC5DA7F0B}" type="presParOf" srcId="{4D0B945A-39D9-4F19-80C3-30BB00466393}" destId="{6786B799-5975-427F-AD6C-931174102237}" srcOrd="3" destOrd="0" presId="urn:microsoft.com/office/officeart/2018/5/layout/IconLeafLabelList"/>
    <dgm:cxn modelId="{86597E2F-0AD4-409B-BB0F-08492F1938C9}" type="presParOf" srcId="{4D0B945A-39D9-4F19-80C3-30BB00466393}" destId="{37269E79-B961-4448-8CE8-36729C23E4DC}" srcOrd="4" destOrd="0" presId="urn:microsoft.com/office/officeart/2018/5/layout/IconLeafLabelList"/>
    <dgm:cxn modelId="{D49C918B-E3DE-4E11-ACFC-510503AA11AF}" type="presParOf" srcId="{37269E79-B961-4448-8CE8-36729C23E4DC}" destId="{A13ABFD6-5224-42A1-B759-5137177AA7CC}" srcOrd="0" destOrd="0" presId="urn:microsoft.com/office/officeart/2018/5/layout/IconLeafLabelList"/>
    <dgm:cxn modelId="{03A34B9B-4472-4916-A1D3-914463EE4204}" type="presParOf" srcId="{37269E79-B961-4448-8CE8-36729C23E4DC}" destId="{7D2D158A-3DD4-4105-ADA6-FDF1BBF166C2}" srcOrd="1" destOrd="0" presId="urn:microsoft.com/office/officeart/2018/5/layout/IconLeafLabelList"/>
    <dgm:cxn modelId="{9FE71E22-B98F-45B0-859D-36CD6B5022F1}" type="presParOf" srcId="{37269E79-B961-4448-8CE8-36729C23E4DC}" destId="{7EBBD02B-3C90-4D9C-8D5D-B7EF667FB69C}" srcOrd="2" destOrd="0" presId="urn:microsoft.com/office/officeart/2018/5/layout/IconLeafLabelList"/>
    <dgm:cxn modelId="{48544550-7BD9-470B-9C72-84FA7DF97196}" type="presParOf" srcId="{37269E79-B961-4448-8CE8-36729C23E4DC}" destId="{2604F901-52D9-4CC2-AFCD-55779011A02A}" srcOrd="3" destOrd="0" presId="urn:microsoft.com/office/officeart/2018/5/layout/IconLeafLabelList"/>
    <dgm:cxn modelId="{07A044CD-43EA-4391-91B8-47E65DA5A768}" type="presParOf" srcId="{4D0B945A-39D9-4F19-80C3-30BB00466393}" destId="{ACB9C660-19FE-407C-B5DE-7F2F96B92540}" srcOrd="5" destOrd="0" presId="urn:microsoft.com/office/officeart/2018/5/layout/IconLeafLabelList"/>
    <dgm:cxn modelId="{8322D027-4CB2-483A-9AC9-1A0CCE9E6CD0}" type="presParOf" srcId="{4D0B945A-39D9-4F19-80C3-30BB00466393}" destId="{ECED551D-3399-49D6-BE3D-97BD8AB539A3}" srcOrd="6" destOrd="0" presId="urn:microsoft.com/office/officeart/2018/5/layout/IconLeafLabelList"/>
    <dgm:cxn modelId="{B53B01B6-1C79-45F3-B5C0-17B104805B58}" type="presParOf" srcId="{ECED551D-3399-49D6-BE3D-97BD8AB539A3}" destId="{529B9982-53E9-4FA6-9664-7A21BA256DB2}" srcOrd="0" destOrd="0" presId="urn:microsoft.com/office/officeart/2018/5/layout/IconLeafLabelList"/>
    <dgm:cxn modelId="{32E3797E-85ED-46F9-99AE-8EFF083226E6}" type="presParOf" srcId="{ECED551D-3399-49D6-BE3D-97BD8AB539A3}" destId="{839444D4-D520-4A39-9723-8255816DB4B2}" srcOrd="1" destOrd="0" presId="urn:microsoft.com/office/officeart/2018/5/layout/IconLeafLabelList"/>
    <dgm:cxn modelId="{5EC616AC-107E-494F-9C39-552E78E4FD18}" type="presParOf" srcId="{ECED551D-3399-49D6-BE3D-97BD8AB539A3}" destId="{69757FD3-28DD-4986-B342-B4BA1FA2B1F5}" srcOrd="2" destOrd="0" presId="urn:microsoft.com/office/officeart/2018/5/layout/IconLeafLabelList"/>
    <dgm:cxn modelId="{B9B2E1DB-1B97-4B89-8DD1-A79F55C37462}" type="presParOf" srcId="{ECED551D-3399-49D6-BE3D-97BD8AB539A3}" destId="{E631AD61-58FE-4D1F-A39C-CC95E3B6CE10}" srcOrd="3" destOrd="0" presId="urn:microsoft.com/office/officeart/2018/5/layout/IconLeafLabelList"/>
    <dgm:cxn modelId="{ABFFCB84-60A8-4043-8D07-8DF6A84B7D10}" type="presParOf" srcId="{4D0B945A-39D9-4F19-80C3-30BB00466393}" destId="{72380572-0270-4DFB-82B0-8E1D5E40757D}" srcOrd="7" destOrd="0" presId="urn:microsoft.com/office/officeart/2018/5/layout/IconLeafLabelList"/>
    <dgm:cxn modelId="{668CD69D-1B10-4770-8403-7B9D34CABAD7}" type="presParOf" srcId="{4D0B945A-39D9-4F19-80C3-30BB00466393}" destId="{AA84B65E-4D15-427E-ADAA-1FB6BD13DEE0}" srcOrd="8" destOrd="0" presId="urn:microsoft.com/office/officeart/2018/5/layout/IconLeafLabelList"/>
    <dgm:cxn modelId="{DA35B774-E34B-4C3C-B118-DA5E0FBC3BC0}" type="presParOf" srcId="{AA84B65E-4D15-427E-ADAA-1FB6BD13DEE0}" destId="{BF0649E9-7BC8-463B-87D6-AB70DA031EA6}" srcOrd="0" destOrd="0" presId="urn:microsoft.com/office/officeart/2018/5/layout/IconLeafLabelList"/>
    <dgm:cxn modelId="{C1200580-9AC9-4BDF-B4F8-900C4DA3C6DC}" type="presParOf" srcId="{AA84B65E-4D15-427E-ADAA-1FB6BD13DEE0}" destId="{2B6495F0-FC04-4945-9CC0-D4C6C466EE81}" srcOrd="1" destOrd="0" presId="urn:microsoft.com/office/officeart/2018/5/layout/IconLeafLabelList"/>
    <dgm:cxn modelId="{A3166F5C-8631-4CE7-B364-1220B0AFFD5A}" type="presParOf" srcId="{AA84B65E-4D15-427E-ADAA-1FB6BD13DEE0}" destId="{23F0D15D-837E-4305-B21A-7F14DEE340B9}" srcOrd="2" destOrd="0" presId="urn:microsoft.com/office/officeart/2018/5/layout/IconLeafLabelList"/>
    <dgm:cxn modelId="{BF17D48A-C46C-4340-A8AB-54090347EC3C}" type="presParOf" srcId="{AA84B65E-4D15-427E-ADAA-1FB6BD13DEE0}" destId="{5A97A7E2-18CE-429C-915F-8AC65E401CE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0148-AC80-48D6-B56C-801DDEE98D3E}">
      <dsp:nvSpPr>
        <dsp:cNvPr id="0" name=""/>
        <dsp:cNvSpPr/>
      </dsp:nvSpPr>
      <dsp:spPr>
        <a:xfrm>
          <a:off x="50" y="21212"/>
          <a:ext cx="4872347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Belebung der Innenstadt </a:t>
          </a:r>
          <a:endParaRPr lang="en-US" sz="2000" kern="1200" dirty="0">
            <a:latin typeface="+mj-lt"/>
          </a:endParaRPr>
        </a:p>
      </dsp:txBody>
      <dsp:txXfrm>
        <a:off x="50" y="21212"/>
        <a:ext cx="4872347" cy="720000"/>
      </dsp:txXfrm>
    </dsp:sp>
    <dsp:sp modelId="{72D77344-91D4-48A0-87A7-257B43E99840}">
      <dsp:nvSpPr>
        <dsp:cNvPr id="0" name=""/>
        <dsp:cNvSpPr/>
      </dsp:nvSpPr>
      <dsp:spPr>
        <a:xfrm>
          <a:off x="50" y="741212"/>
          <a:ext cx="4872347" cy="32253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Trend geht immer mehr zum Onlinehandel 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Verschiedene Spiele, die auf dem Smartphone oder dem Desktop gespielt werden, sollen Anreize schaffen, um wieder die Innenstadt zu besuchen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>
              <a:latin typeface="+mj-lt"/>
            </a:rPr>
            <a:t>Bei den Spielen können Coupons oder andere Aktionen gewonnen werden</a:t>
          </a:r>
          <a:endParaRPr lang="en-US" sz="1400" kern="120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Dafür muss ein gewisser Highscore oder Level erreicht werden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Die Spiele sind auf den zugehörigen Sponsor (Laden der Innenstadt) zugeschnitten</a:t>
          </a:r>
          <a:endParaRPr lang="en-US" sz="1400" kern="1200" dirty="0">
            <a:latin typeface="+mj-lt"/>
          </a:endParaRPr>
        </a:p>
      </dsp:txBody>
      <dsp:txXfrm>
        <a:off x="50" y="741212"/>
        <a:ext cx="4872347" cy="3225375"/>
      </dsp:txXfrm>
    </dsp:sp>
    <dsp:sp modelId="{050BCB11-1F94-4388-86C2-7D728F56111B}">
      <dsp:nvSpPr>
        <dsp:cNvPr id="0" name=""/>
        <dsp:cNvSpPr/>
      </dsp:nvSpPr>
      <dsp:spPr>
        <a:xfrm>
          <a:off x="5554527" y="21212"/>
          <a:ext cx="4872347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+mj-lt"/>
            </a:rPr>
            <a:t>Zielgruppe:</a:t>
          </a:r>
          <a:endParaRPr lang="en-US" sz="2000" kern="1200" dirty="0">
            <a:latin typeface="+mj-lt"/>
          </a:endParaRPr>
        </a:p>
      </dsp:txBody>
      <dsp:txXfrm>
        <a:off x="5554527" y="21212"/>
        <a:ext cx="4872347" cy="720000"/>
      </dsp:txXfrm>
    </dsp:sp>
    <dsp:sp modelId="{2480D060-EA05-442E-935D-94DB5BA4AF3B}">
      <dsp:nvSpPr>
        <dsp:cNvPr id="0" name=""/>
        <dsp:cNvSpPr/>
      </dsp:nvSpPr>
      <dsp:spPr>
        <a:xfrm>
          <a:off x="5554527" y="741212"/>
          <a:ext cx="4872347" cy="32253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Jung und Alt werden durch eine einfache Handhabung der Spiele angesprochen 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>
              <a:latin typeface="+mj-lt"/>
            </a:rPr>
            <a:t>Personen, die in der Stadt, aber auch etwas außerhalb leben</a:t>
          </a:r>
          <a:endParaRPr lang="en-US" sz="1400" kern="1200" dirty="0">
            <a:latin typeface="+mj-lt"/>
          </a:endParaRPr>
        </a:p>
      </dsp:txBody>
      <dsp:txXfrm>
        <a:off x="5554527" y="741212"/>
        <a:ext cx="4872347" cy="3225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6F6FD-F57E-4660-BBDD-76541A1F25E8}">
      <dsp:nvSpPr>
        <dsp:cNvPr id="0" name=""/>
        <dsp:cNvSpPr/>
      </dsp:nvSpPr>
      <dsp:spPr>
        <a:xfrm>
          <a:off x="628121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009A1-7100-4BB3-B0AE-B69843FDBADC}">
      <dsp:nvSpPr>
        <dsp:cNvPr id="0" name=""/>
        <dsp:cNvSpPr/>
      </dsp:nvSpPr>
      <dsp:spPr>
        <a:xfrm>
          <a:off x="906027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27826-2D73-46A5-AECC-5EC04E17F19A}">
      <dsp:nvSpPr>
        <dsp:cNvPr id="0" name=""/>
        <dsp:cNvSpPr/>
      </dsp:nvSpPr>
      <dsp:spPr>
        <a:xfrm>
          <a:off x="211262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Anpassung der Fragen und Bewertungsfunktion im Quiz für mehr Vielfalt</a:t>
          </a:r>
          <a:endParaRPr lang="en-US" sz="1200" kern="1200" dirty="0"/>
        </a:p>
      </dsp:txBody>
      <dsp:txXfrm>
        <a:off x="211262" y="3138499"/>
        <a:ext cx="2137738" cy="720000"/>
      </dsp:txXfrm>
    </dsp:sp>
    <dsp:sp modelId="{2649D425-345E-4A1B-B565-1FFE0E6E4A59}">
      <dsp:nvSpPr>
        <dsp:cNvPr id="0" name=""/>
        <dsp:cNvSpPr/>
      </dsp:nvSpPr>
      <dsp:spPr>
        <a:xfrm>
          <a:off x="3139964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D85B4-1767-492D-A6B3-7768942A065B}">
      <dsp:nvSpPr>
        <dsp:cNvPr id="0" name=""/>
        <dsp:cNvSpPr/>
      </dsp:nvSpPr>
      <dsp:spPr>
        <a:xfrm>
          <a:off x="3417870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35ADB-3541-45A3-9B64-0D7F382DC2E5}">
      <dsp:nvSpPr>
        <dsp:cNvPr id="0" name=""/>
        <dsp:cNvSpPr/>
      </dsp:nvSpPr>
      <dsp:spPr>
        <a:xfrm>
          <a:off x="2723105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Andere Antwort-Varianten hinzufügen (z.B. Freitext, sortieren etc.)</a:t>
          </a:r>
          <a:endParaRPr lang="en-US" sz="1200" kern="1200" dirty="0"/>
        </a:p>
      </dsp:txBody>
      <dsp:txXfrm>
        <a:off x="2723105" y="3138499"/>
        <a:ext cx="2137738" cy="720000"/>
      </dsp:txXfrm>
    </dsp:sp>
    <dsp:sp modelId="{A13ABFD6-5224-42A1-B759-5137177AA7CC}">
      <dsp:nvSpPr>
        <dsp:cNvPr id="0" name=""/>
        <dsp:cNvSpPr/>
      </dsp:nvSpPr>
      <dsp:spPr>
        <a:xfrm>
          <a:off x="5651807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D158A-3DD4-4105-ADA6-FDF1BBF166C2}">
      <dsp:nvSpPr>
        <dsp:cNvPr id="0" name=""/>
        <dsp:cNvSpPr/>
      </dsp:nvSpPr>
      <dsp:spPr>
        <a:xfrm>
          <a:off x="7557620" y="424870"/>
          <a:ext cx="748208" cy="748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rgbClr val="EEEEEE"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4F901-52D9-4CC2-AFCD-55779011A02A}">
      <dsp:nvSpPr>
        <dsp:cNvPr id="0" name=""/>
        <dsp:cNvSpPr/>
      </dsp:nvSpPr>
      <dsp:spPr>
        <a:xfrm>
          <a:off x="5234948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Implementierung von weiteren Spielen, um Nutzern mehr Auswahl zu bieten</a:t>
          </a:r>
          <a:endParaRPr lang="en-US" sz="1200" kern="1200" dirty="0"/>
        </a:p>
      </dsp:txBody>
      <dsp:txXfrm>
        <a:off x="5234948" y="3138499"/>
        <a:ext cx="2137738" cy="720000"/>
      </dsp:txXfrm>
    </dsp:sp>
    <dsp:sp modelId="{529B9982-53E9-4FA6-9664-7A21BA256DB2}">
      <dsp:nvSpPr>
        <dsp:cNvPr id="0" name=""/>
        <dsp:cNvSpPr/>
      </dsp:nvSpPr>
      <dsp:spPr>
        <a:xfrm>
          <a:off x="8163650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444D4-D520-4A39-9723-8255816DB4B2}">
      <dsp:nvSpPr>
        <dsp:cNvPr id="0" name=""/>
        <dsp:cNvSpPr/>
      </dsp:nvSpPr>
      <dsp:spPr>
        <a:xfrm>
          <a:off x="8441556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AD61-58FE-4D1F-A39C-CC95E3B6CE10}">
      <dsp:nvSpPr>
        <dsp:cNvPr id="0" name=""/>
        <dsp:cNvSpPr/>
      </dsp:nvSpPr>
      <dsp:spPr>
        <a:xfrm>
          <a:off x="7746791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Desktop Ansicht der Spiele</a:t>
          </a:r>
          <a:endParaRPr lang="en-US" sz="1200" kern="1200" dirty="0"/>
        </a:p>
      </dsp:txBody>
      <dsp:txXfrm>
        <a:off x="7746791" y="3138499"/>
        <a:ext cx="2137738" cy="720000"/>
      </dsp:txXfrm>
    </dsp:sp>
    <dsp:sp modelId="{BF0649E9-7BC8-463B-87D6-AB70DA031EA6}">
      <dsp:nvSpPr>
        <dsp:cNvPr id="0" name=""/>
        <dsp:cNvSpPr/>
      </dsp:nvSpPr>
      <dsp:spPr>
        <a:xfrm>
          <a:off x="10675493" y="1428309"/>
          <a:ext cx="1304020" cy="13040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495F0-FC04-4945-9CC0-D4C6C466EE81}">
      <dsp:nvSpPr>
        <dsp:cNvPr id="0" name=""/>
        <dsp:cNvSpPr/>
      </dsp:nvSpPr>
      <dsp:spPr>
        <a:xfrm>
          <a:off x="10953399" y="1706215"/>
          <a:ext cx="748208" cy="7482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7A7E2-18CE-429C-915F-8AC65E401CEC}">
      <dsp:nvSpPr>
        <dsp:cNvPr id="0" name=""/>
        <dsp:cNvSpPr/>
      </dsp:nvSpPr>
      <dsp:spPr>
        <a:xfrm>
          <a:off x="10258634" y="3138499"/>
          <a:ext cx="2137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200" kern="1200" dirty="0"/>
            <a:t>Einheitlicheres Styling der Spiele</a:t>
          </a:r>
          <a:endParaRPr lang="en-US" sz="1200" kern="1200" dirty="0"/>
        </a:p>
      </dsp:txBody>
      <dsp:txXfrm>
        <a:off x="10258634" y="3138499"/>
        <a:ext cx="21377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532800" y="109872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7200" y="0"/>
            <a:ext cx="10992960" cy="4561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Grafik 8" descr=""/>
          <p:cNvPicPr/>
          <p:nvPr/>
        </p:nvPicPr>
        <p:blipFill>
          <a:blip r:embed="rId2"/>
          <a:stretch/>
        </p:blipFill>
        <p:spPr>
          <a:xfrm>
            <a:off x="3961800" y="321480"/>
            <a:ext cx="4190760" cy="1066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153280" y="360"/>
            <a:ext cx="4037760" cy="68569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218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0" y="360"/>
            <a:ext cx="5658840" cy="6856920"/>
          </a:xfrm>
          <a:prstGeom prst="rect">
            <a:avLst/>
          </a:prstGeom>
          <a:solidFill>
            <a:srgbClr val="ac3111"/>
          </a:solidFill>
          <a:ln w="25400">
            <a:solidFill>
              <a:srgbClr val="ac311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Google Shape;339;p78" descr=""/>
          <p:cNvPicPr/>
          <p:nvPr/>
        </p:nvPicPr>
        <p:blipFill>
          <a:blip r:embed="rId2">
            <a:alphaModFix amt="47000"/>
          </a:blip>
          <a:srcRect l="17080" t="12138" r="-3490" b="11385"/>
          <a:stretch/>
        </p:blipFill>
        <p:spPr>
          <a:xfrm>
            <a:off x="9982080" y="365040"/>
            <a:ext cx="6483600" cy="5737320"/>
          </a:xfrm>
          <a:prstGeom prst="rect">
            <a:avLst/>
          </a:prstGeom>
          <a:ln w="0">
            <a:noFill/>
          </a:ln>
        </p:spPr>
      </p:pic>
      <p:sp>
        <p:nvSpPr>
          <p:cNvPr id="396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33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206360"/>
            <a:ext cx="12191400" cy="110556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5500080"/>
            <a:ext cx="12253680" cy="157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Grafik 6" descr=""/>
          <p:cNvPicPr/>
          <p:nvPr/>
        </p:nvPicPr>
        <p:blipFill>
          <a:blip r:embed="rId2">
            <a:alphaModFix amt="90000"/>
          </a:blip>
          <a:srcRect l="17078" t="12137" r="-3489" b="11384"/>
          <a:stretch/>
        </p:blipFill>
        <p:spPr>
          <a:xfrm>
            <a:off x="9676800" y="386640"/>
            <a:ext cx="6483240" cy="573768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153280" y="0"/>
            <a:ext cx="4037760" cy="6857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5658840" cy="6857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Grafik 6" descr=""/>
          <p:cNvPicPr/>
          <p:nvPr/>
        </p:nvPicPr>
        <p:blipFill>
          <a:blip r:embed="rId2">
            <a:alphaModFix amt="47000"/>
          </a:blip>
          <a:srcRect l="17078" t="12137" r="-3489" b="11384"/>
          <a:stretch/>
        </p:blipFill>
        <p:spPr>
          <a:xfrm>
            <a:off x="9982080" y="365040"/>
            <a:ext cx="6483240" cy="573768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rafik 5" descr="Ein Bild, das Tex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136880" y="588960"/>
            <a:ext cx="3468600" cy="5291640"/>
          </a:xfrm>
          <a:prstGeom prst="rect">
            <a:avLst/>
          </a:prstGeom>
          <a:ln w="0">
            <a:noFill/>
          </a:ln>
        </p:spPr>
      </p:pic>
      <p:pic>
        <p:nvPicPr>
          <p:cNvPr id="237" name="Grafik 10" descr="Ein Bild, das Text, Anzeige, Elektronik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4753800" y="1197000"/>
            <a:ext cx="7382160" cy="407556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5500080"/>
            <a:ext cx="12253680" cy="157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Grafik 6" descr=""/>
          <p:cNvPicPr/>
          <p:nvPr/>
        </p:nvPicPr>
        <p:blipFill>
          <a:blip r:embed="rId2">
            <a:alphaModFix amt="90000"/>
          </a:blip>
          <a:srcRect l="17078" t="12137" r="-3489" b="11384"/>
          <a:stretch/>
        </p:blipFill>
        <p:spPr>
          <a:xfrm>
            <a:off x="9676800" y="386640"/>
            <a:ext cx="6483240" cy="573768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532800" y="109872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153280" y="360"/>
            <a:ext cx="4037760" cy="68569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218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7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66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"/>
          <p:cNvSpPr/>
          <p:nvPr/>
        </p:nvSpPr>
        <p:spPr>
          <a:xfrm>
            <a:off x="4000680" y="1087560"/>
            <a:ext cx="8190720" cy="5769720"/>
          </a:xfrm>
          <a:custGeom>
            <a:avLst/>
            <a:gdLst/>
            <a:ahLst/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"/>
          <p:cNvSpPr/>
          <p:nvPr/>
        </p:nvSpPr>
        <p:spPr>
          <a:xfrm>
            <a:off x="5093640" y="2744640"/>
            <a:ext cx="65890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6000"/>
          </a:bodyPr>
          <a:p>
            <a:pPr algn="r">
              <a:lnSpc>
                <a:spcPct val="90000"/>
              </a:lnSpc>
            </a:pPr>
            <a:r>
              <a:rPr b="0" lang="en-US" sz="5600" spc="-1" strike="noStrike">
                <a:solidFill>
                  <a:srgbClr val="ffffff"/>
                </a:solidFill>
                <a:latin typeface="Calibri Light"/>
              </a:rPr>
              <a:t>Ein interdisziplinäres Projekt der FH Aachen</a:t>
            </a:r>
            <a:endParaRPr b="0" lang="de-DE" sz="56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5093640" y="5224320"/>
            <a:ext cx="6589080" cy="13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Mit Unterstützung unseres Wirtschaftspartners nonplusultra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38" name="Line 5"/>
          <p:cNvSpPr/>
          <p:nvPr/>
        </p:nvSpPr>
        <p:spPr>
          <a:xfrm>
            <a:off x="406080" y="183600"/>
            <a:ext cx="0" cy="1598040"/>
          </a:xfrm>
          <a:prstGeom prst="line">
            <a:avLst/>
          </a:prstGeom>
          <a:ln cap="rnd" w="1270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6"/>
          <p:cNvSpPr/>
          <p:nvPr/>
        </p:nvSpPr>
        <p:spPr>
          <a:xfrm>
            <a:off x="5292360" y="0"/>
            <a:ext cx="2279160" cy="1267200"/>
          </a:xfrm>
          <a:custGeom>
            <a:avLst/>
            <a:gdLst/>
            <a:ahLst/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7"/>
          <p:cNvSpPr/>
          <p:nvPr/>
        </p:nvSpPr>
        <p:spPr>
          <a:xfrm>
            <a:off x="10208520" y="0"/>
            <a:ext cx="1134360" cy="477360"/>
          </a:xfrm>
          <a:custGeom>
            <a:avLst/>
            <a:gdLst/>
            <a:ah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8"/>
          <p:cNvSpPr/>
          <p:nvPr/>
        </p:nvSpPr>
        <p:spPr>
          <a:xfrm>
            <a:off x="1568880" y="514800"/>
            <a:ext cx="2392560" cy="2327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9"/>
          <p:cNvSpPr/>
          <p:nvPr/>
        </p:nvSpPr>
        <p:spPr>
          <a:xfrm flipH="1">
            <a:off x="-720" y="2949840"/>
            <a:ext cx="1185840" cy="1770840"/>
          </a:xfrm>
          <a:custGeom>
            <a:avLst/>
            <a:gdLst/>
            <a:ahLst/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0"/>
          <p:cNvSpPr/>
          <p:nvPr/>
        </p:nvSpPr>
        <p:spPr>
          <a:xfrm rot="16200000">
            <a:off x="1539720" y="4204080"/>
            <a:ext cx="4082760" cy="408276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1"/>
          <p:cNvSpPr/>
          <p:nvPr/>
        </p:nvSpPr>
        <p:spPr>
          <a:xfrm>
            <a:off x="0" y="0"/>
            <a:ext cx="4244400" cy="375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2"/>
          <p:cNvSpPr/>
          <p:nvPr/>
        </p:nvSpPr>
        <p:spPr>
          <a:xfrm>
            <a:off x="0" y="2422080"/>
            <a:ext cx="3619080" cy="375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3"/>
          <p:cNvSpPr/>
          <p:nvPr/>
        </p:nvSpPr>
        <p:spPr>
          <a:xfrm>
            <a:off x="2358000" y="0"/>
            <a:ext cx="5413680" cy="1010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4"/>
          <p:cNvSpPr/>
          <p:nvPr/>
        </p:nvSpPr>
        <p:spPr>
          <a:xfrm>
            <a:off x="2072160" y="792360"/>
            <a:ext cx="4244400" cy="71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8" name="Grafik 27" descr=""/>
          <p:cNvPicPr/>
          <p:nvPr/>
        </p:nvPicPr>
        <p:blipFill>
          <a:blip r:embed="rId1"/>
          <a:srcRect l="17078" t="12137" r="-3489" b="11384"/>
          <a:stretch/>
        </p:blipFill>
        <p:spPr>
          <a:xfrm>
            <a:off x="222120" y="966240"/>
            <a:ext cx="6483240" cy="5737680"/>
          </a:xfrm>
          <a:prstGeom prst="rect">
            <a:avLst/>
          </a:prstGeom>
          <a:ln w="0">
            <a:noFill/>
          </a:ln>
        </p:spPr>
      </p:pic>
      <p:pic>
        <p:nvPicPr>
          <p:cNvPr id="449" name="Grafik 5" descr=""/>
          <p:cNvPicPr/>
          <p:nvPr/>
        </p:nvPicPr>
        <p:blipFill>
          <a:blip r:embed="rId2"/>
          <a:stretch/>
        </p:blipFill>
        <p:spPr>
          <a:xfrm>
            <a:off x="5687280" y="639000"/>
            <a:ext cx="4730760" cy="120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4677840" y="0"/>
            <a:ext cx="7513560" cy="951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7" name="Grafik 2" descr=""/>
          <p:cNvPicPr/>
          <p:nvPr/>
        </p:nvPicPr>
        <p:blipFill>
          <a:blip r:embed="rId1"/>
          <a:stretch/>
        </p:blipFill>
        <p:spPr>
          <a:xfrm>
            <a:off x="1852200" y="1036080"/>
            <a:ext cx="2067120" cy="4475880"/>
          </a:xfrm>
          <a:prstGeom prst="rect">
            <a:avLst/>
          </a:prstGeom>
          <a:ln w="0">
            <a:noFill/>
          </a:ln>
        </p:spPr>
      </p:pic>
      <p:pic>
        <p:nvPicPr>
          <p:cNvPr id="508" name="Grafik 4" descr="Ein Bild, das Text enthält.&#10;&#10;Automatisch generierte Beschreibung"/>
          <p:cNvPicPr/>
          <p:nvPr/>
        </p:nvPicPr>
        <p:blipFill>
          <a:blip r:embed="rId2"/>
          <a:srcRect l="0" t="10249" r="-2105" b="8255"/>
          <a:stretch/>
        </p:blipFill>
        <p:spPr>
          <a:xfrm>
            <a:off x="6029640" y="1412640"/>
            <a:ext cx="4962960" cy="2696040"/>
          </a:xfrm>
          <a:prstGeom prst="rect">
            <a:avLst/>
          </a:prstGeom>
          <a:ln w="0">
            <a:noFill/>
          </a:ln>
        </p:spPr>
      </p:pic>
      <p:pic>
        <p:nvPicPr>
          <p:cNvPr id="509" name="Grafik 6" descr="Ein Bild, das Text, drinnen, Fenster enthält.&#10;&#10;Automatisch generierte Beschreibung"/>
          <p:cNvPicPr/>
          <p:nvPr/>
        </p:nvPicPr>
        <p:blipFill>
          <a:blip r:embed="rId3"/>
          <a:srcRect l="-1654" t="-327" r="3204" b="327"/>
          <a:stretch/>
        </p:blipFill>
        <p:spPr>
          <a:xfrm>
            <a:off x="1814400" y="1837800"/>
            <a:ext cx="2104560" cy="2077200"/>
          </a:xfrm>
          <a:prstGeom prst="rect">
            <a:avLst/>
          </a:prstGeom>
          <a:ln w="0">
            <a:noFill/>
          </a:ln>
        </p:spPr>
      </p:pic>
      <p:pic>
        <p:nvPicPr>
          <p:cNvPr id="510" name="Grafik 8" descr="Ein Bild, das Text, drinnen, Fenster enthält.&#10;&#10;Automatisch generierte Beschreibung"/>
          <p:cNvPicPr/>
          <p:nvPr/>
        </p:nvPicPr>
        <p:blipFill>
          <a:blip r:embed="rId4"/>
          <a:srcRect l="0" t="22681" r="0" b="18503"/>
          <a:stretch/>
        </p:blipFill>
        <p:spPr>
          <a:xfrm>
            <a:off x="6095880" y="1716480"/>
            <a:ext cx="3177000" cy="1815120"/>
          </a:xfrm>
          <a:prstGeom prst="rect">
            <a:avLst/>
          </a:prstGeom>
          <a:ln w="0">
            <a:noFill/>
          </a:ln>
        </p:spPr>
      </p:pic>
      <p:sp>
        <p:nvSpPr>
          <p:cNvPr id="511" name="CustomShape 2"/>
          <p:cNvSpPr/>
          <p:nvPr/>
        </p:nvSpPr>
        <p:spPr>
          <a:xfrm>
            <a:off x="6029640" y="3531960"/>
            <a:ext cx="1485720" cy="181440"/>
          </a:xfrm>
          <a:prstGeom prst="rect">
            <a:avLst/>
          </a:prstGeom>
          <a:solidFill>
            <a:srgbClr val="f9f9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600" spc="-1" strike="noStrike">
                <a:solidFill>
                  <a:srgbClr val="000000"/>
                </a:solidFill>
                <a:latin typeface="Calibri"/>
                <a:ea typeface="DejaVu Sans"/>
              </a:rPr>
              <a:t>Back to street</a:t>
            </a:r>
            <a:endParaRPr b="0" lang="de-DE" sz="6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5103720" y="187560"/>
            <a:ext cx="66614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Wie kann das Video jetzt verwendet werden?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13" name="CustomShape 4"/>
          <p:cNvSpPr/>
          <p:nvPr/>
        </p:nvSpPr>
        <p:spPr>
          <a:xfrm>
            <a:off x="721440" y="1036080"/>
            <a:ext cx="646200" cy="426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5"/>
          <p:cNvSpPr/>
          <p:nvPr/>
        </p:nvSpPr>
        <p:spPr>
          <a:xfrm rot="16200000">
            <a:off x="-164160" y="3825360"/>
            <a:ext cx="2414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6" strike="noStrike">
                <a:solidFill>
                  <a:srgbClr val="000000"/>
                </a:solidFill>
                <a:latin typeface="Calibri Light"/>
                <a:ea typeface="DejaVu Sans"/>
              </a:rPr>
              <a:t>Instagram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5" name="Line 6"/>
          <p:cNvSpPr/>
          <p:nvPr/>
        </p:nvSpPr>
        <p:spPr>
          <a:xfrm flipV="1">
            <a:off x="1044720" y="1315800"/>
            <a:ext cx="0" cy="203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7"/>
          <p:cNvSpPr/>
          <p:nvPr/>
        </p:nvSpPr>
        <p:spPr>
          <a:xfrm rot="5400000">
            <a:off x="8194680" y="3702600"/>
            <a:ext cx="646200" cy="426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8"/>
          <p:cNvSpPr/>
          <p:nvPr/>
        </p:nvSpPr>
        <p:spPr>
          <a:xfrm>
            <a:off x="6477120" y="5651640"/>
            <a:ext cx="24145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596" strike="noStrike">
                <a:solidFill>
                  <a:srgbClr val="000000"/>
                </a:solidFill>
                <a:latin typeface="Calibri Light"/>
                <a:ea typeface="DejaVu Sans"/>
              </a:rPr>
              <a:t>YouTube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8" name="Line 9"/>
          <p:cNvSpPr/>
          <p:nvPr/>
        </p:nvSpPr>
        <p:spPr>
          <a:xfrm>
            <a:off x="8036640" y="5835960"/>
            <a:ext cx="2253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532800" y="109872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7000"/>
          </a:bodyPr>
          <a:p>
            <a:pPr algn="ctr">
              <a:lnSpc>
                <a:spcPct val="90000"/>
              </a:lnSpc>
            </a:pPr>
            <a:r>
              <a:rPr b="0" lang="de-DE" sz="8800" spc="-1" strike="noStrike">
                <a:solidFill>
                  <a:srgbClr val="142a52"/>
                </a:solidFill>
                <a:latin typeface="Calibri Light"/>
              </a:rPr>
              <a:t>SCHNAPPEN ODER RAUS!</a:t>
            </a:r>
            <a:endParaRPr b="0" lang="de-DE" sz="8800" spc="-1" strike="noStrike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532800" y="37173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Pierre Dahmani &amp; Jakub Naumowicz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901800" y="2912760"/>
            <a:ext cx="287388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"/>
          <p:cNvSpPr/>
          <p:nvPr/>
        </p:nvSpPr>
        <p:spPr>
          <a:xfrm>
            <a:off x="4658760" y="2907360"/>
            <a:ext cx="2873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8336520" y="2892240"/>
            <a:ext cx="3130200" cy="100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4"/>
          <p:cNvSpPr/>
          <p:nvPr/>
        </p:nvSpPr>
        <p:spPr>
          <a:xfrm>
            <a:off x="2690280" y="925200"/>
            <a:ext cx="6810840" cy="13086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ENTWICKLUNGSPROZESS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525" name="Line 5"/>
          <p:cNvSpPr/>
          <p:nvPr/>
        </p:nvSpPr>
        <p:spPr>
          <a:xfrm>
            <a:off x="0" y="1279080"/>
            <a:ext cx="26060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Line 6"/>
          <p:cNvSpPr/>
          <p:nvPr/>
        </p:nvSpPr>
        <p:spPr>
          <a:xfrm>
            <a:off x="9585360" y="1279080"/>
            <a:ext cx="260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7"/>
          <p:cNvSpPr/>
          <p:nvPr/>
        </p:nvSpPr>
        <p:spPr>
          <a:xfrm>
            <a:off x="4773600" y="3723480"/>
            <a:ext cx="2643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8"/>
          <p:cNvSpPr/>
          <p:nvPr/>
        </p:nvSpPr>
        <p:spPr>
          <a:xfrm>
            <a:off x="1080000" y="2700000"/>
            <a:ext cx="899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Agile entwicklung in Sprints mit je 2 Wochen dauer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Aufgabenplanung und Verteilung über das Board im Gitlab der Fh-Aachen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Entwicklung nach dem Feature-Branch Workflow¹ 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Orientierung an unserem bei Projektstart gemeinsam definierten Styleguides.²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Wöchentliche Meetings zur Besprechung des aktuellen Fortschritts und von Problemen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Zusätzliche Meetings je nach Bedarf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Alle zwei Wochen Sprint planning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Code wird nur nach erfüllen folgender Kriterien</a:t>
            </a:r>
            <a:endParaRPr b="0" lang="de-DE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a) einem Review des jeweils anderen </a:t>
            </a:r>
            <a:endParaRPr b="0" lang="de-DE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b) nach erfolgreich durchlaufenden Pipelines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in den ‘development’ Branch gemerged.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spcBef>
                <a:spcPts val="283"/>
              </a:spcBef>
              <a:spcAft>
                <a:spcPts val="283"/>
              </a:spcAft>
            </a:pPr>
            <a:r>
              <a:rPr b="0" lang="de-DE" sz="4400" spc="-1" strike="noStrike">
                <a:latin typeface="Arial"/>
                <a:ea typeface="Noto Sans CJK SC"/>
              </a:rPr>
              <a:t>Ausschnitt der Sprintplanung</a:t>
            </a:r>
            <a:endParaRPr b="0" lang="de-DE" sz="4400" spc="-1" strike="noStrike">
              <a:latin typeface="Arial"/>
              <a:ea typeface="Noto Sans CJK SC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6034320" y="3339360"/>
            <a:ext cx="180720" cy="23256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31" name="Google Shape;578;p123" descr=""/>
          <p:cNvPicPr/>
          <p:nvPr/>
        </p:nvPicPr>
        <p:blipFill>
          <a:blip r:embed="rId1"/>
          <a:stretch/>
        </p:blipFill>
        <p:spPr>
          <a:xfrm>
            <a:off x="23400" y="1076400"/>
            <a:ext cx="12188160" cy="581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Funktionen der entwickelten Software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3200" spc="-1" strike="noStrike">
                <a:latin typeface="Arial"/>
              </a:rPr>
              <a:t>- Video kompletterDurchlauf.mp4 abspielen</a:t>
            </a:r>
            <a:endParaRPr b="0" lang="de-DE" sz="3200" spc="-1" strike="noStrike">
              <a:latin typeface="Arial"/>
            </a:endParaRPr>
          </a:p>
          <a:p>
            <a:pPr algn="ctr"/>
            <a:r>
              <a:rPr b="0" lang="de-DE" sz="3200" spc="-1" strike="noStrike">
                <a:latin typeface="Arial"/>
              </a:rPr>
              <a:t>- Video timerLäuftAb.mp4 abspielen</a:t>
            </a:r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29040" y="1798200"/>
            <a:ext cx="7232400" cy="32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Alle Seiten enthalten eine Header Komponente, in welcher sich ein Countdowntimer befindet.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MagicTilesButton als genereische Button Komponente, die wiederverwendet wird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In den Komponenten befinden sich Klassen, die Funktionen der Komponenten implementieren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Jede Komponente besteht aus HTML, CSS und Typescript code, der die Funktionalität isoliert implementiert.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endParaRPr b="0" lang="de-DE" sz="1800" spc="-1" strike="noStrike">
              <a:latin typeface="Arial"/>
              <a:ea typeface="Noto Sans CJK SC"/>
            </a:endParaRPr>
          </a:p>
        </p:txBody>
      </p:sp>
      <p:pic>
        <p:nvPicPr>
          <p:cNvPr id="535" name="Google Shape;590;p125_1" descr=""/>
          <p:cNvPicPr/>
          <p:nvPr/>
        </p:nvPicPr>
        <p:blipFill>
          <a:blip r:embed="rId1"/>
          <a:stretch/>
        </p:blipFill>
        <p:spPr>
          <a:xfrm>
            <a:off x="7526160" y="471600"/>
            <a:ext cx="4422240" cy="5477400"/>
          </a:xfrm>
          <a:prstGeom prst="rect">
            <a:avLst/>
          </a:prstGeom>
          <a:ln w="0">
            <a:noFill/>
          </a:ln>
        </p:spPr>
      </p:pic>
      <p:sp>
        <p:nvSpPr>
          <p:cNvPr id="536" name="TextShape 2"/>
          <p:cNvSpPr txBox="1"/>
          <p:nvPr/>
        </p:nvSpPr>
        <p:spPr>
          <a:xfrm>
            <a:off x="512640" y="253080"/>
            <a:ext cx="65073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de" sz="3300" spc="-1" strike="noStrike">
                <a:solidFill>
                  <a:srgbClr val="000000"/>
                </a:solidFill>
                <a:latin typeface="Arial"/>
                <a:ea typeface="Arial"/>
              </a:rPr>
              <a:t>Systemdokumentation - Startseite</a:t>
            </a:r>
            <a:endParaRPr b="0" lang="de-DE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96;p126" descr=""/>
          <p:cNvPicPr/>
          <p:nvPr/>
        </p:nvPicPr>
        <p:blipFill>
          <a:blip r:embed="rId1"/>
          <a:stretch/>
        </p:blipFill>
        <p:spPr>
          <a:xfrm>
            <a:off x="4384800" y="1304280"/>
            <a:ext cx="7673760" cy="5030280"/>
          </a:xfrm>
          <a:prstGeom prst="rect">
            <a:avLst/>
          </a:prstGeom>
          <a:ln w="0">
            <a:noFill/>
          </a:ln>
        </p:spPr>
      </p:pic>
      <p:sp>
        <p:nvSpPr>
          <p:cNvPr id="538" name="CustomShape 1"/>
          <p:cNvSpPr/>
          <p:nvPr/>
        </p:nvSpPr>
        <p:spPr>
          <a:xfrm>
            <a:off x="36000" y="620280"/>
            <a:ext cx="4348800" cy="62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Die Klasse RectBoard enthält in einem 2D Array stets die aktuelle </a:t>
            </a: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Positionen aller Rechtecke und die dazugehörigen Bilder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Die Klasse GamingBoard steuert den Spielfluss und verändert </a:t>
            </a: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dynamisch die Positionen der Rechtecke in RectBoard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Damit die Änderung des Arrays dargestellt wird, übergibt </a:t>
            </a: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GameBoard das 2D Array an GameRow, welcher die Rechtecke </a:t>
            </a: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des Arrays an GameRect weitergibt. 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Jede Rect Klasse hat eine zugehörige Komponente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 indent="-29808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●"/>
            </a:pP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Durch die Game Komponenten werden die Elemente des 2D </a:t>
            </a:r>
            <a:r>
              <a:rPr b="0" lang="de" sz="1800" spc="-1" strike="noStrike">
                <a:solidFill>
                  <a:srgbClr val="000000"/>
                </a:solidFill>
                <a:latin typeface="Arial"/>
                <a:ea typeface="Arial"/>
              </a:rPr>
              <a:t>Arrays als Bilder an den richtigen Positionen dargestellt.</a:t>
            </a:r>
            <a:endParaRPr b="0" lang="de-DE" sz="1800" spc="-1" strike="noStrike">
              <a:latin typeface="Arial"/>
              <a:ea typeface="Noto Sans CJK SC"/>
            </a:endParaRPr>
          </a:p>
          <a:p>
            <a:pPr marL="457200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tabLst>
                <a:tab algn="l" pos="0"/>
              </a:tabLst>
            </a:pPr>
            <a:endParaRPr b="0" lang="de-DE" sz="1800" spc="-1" strike="noStrike">
              <a:latin typeface="Arial"/>
              <a:ea typeface="Noto Sans CJK SC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1080000" y="180000"/>
            <a:ext cx="7020000" cy="55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de" sz="3300" spc="-1" strike="noStrike">
                <a:solidFill>
                  <a:srgbClr val="000000"/>
                </a:solidFill>
                <a:latin typeface="Arial"/>
                <a:ea typeface="Arial"/>
              </a:rPr>
              <a:t>Systemdokumentation - Spielseite</a:t>
            </a:r>
            <a:endParaRPr b="0" lang="de-DE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602;p127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5940000" cy="5243400"/>
          </a:xfrm>
          <a:prstGeom prst="rect">
            <a:avLst/>
          </a:prstGeom>
          <a:ln w="0">
            <a:noFill/>
          </a:ln>
        </p:spPr>
      </p:pic>
      <p:pic>
        <p:nvPicPr>
          <p:cNvPr id="541" name="Google Shape;603;p127_1" descr=""/>
          <p:cNvPicPr/>
          <p:nvPr/>
        </p:nvPicPr>
        <p:blipFill>
          <a:blip r:embed="rId2"/>
          <a:stretch/>
        </p:blipFill>
        <p:spPr>
          <a:xfrm>
            <a:off x="6762600" y="1080000"/>
            <a:ext cx="5117400" cy="5238000"/>
          </a:xfrm>
          <a:prstGeom prst="rect">
            <a:avLst/>
          </a:prstGeom>
          <a:ln w="0">
            <a:noFill/>
          </a:ln>
        </p:spPr>
      </p:pic>
      <p:sp>
        <p:nvSpPr>
          <p:cNvPr id="542" name="TextShape 1"/>
          <p:cNvSpPr txBox="1"/>
          <p:nvPr/>
        </p:nvSpPr>
        <p:spPr>
          <a:xfrm>
            <a:off x="3129480" y="115560"/>
            <a:ext cx="6230520" cy="7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3300" spc="-1" strike="noStrike">
                <a:solidFill>
                  <a:srgbClr val="000000"/>
                </a:solidFill>
                <a:latin typeface="Arial"/>
              </a:rPr>
              <a:t>Codeausschnitt der Spielelogik</a:t>
            </a:r>
            <a:endParaRPr b="0" lang="de-DE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32800" y="109872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de-DE" sz="6000" spc="-1" strike="noStrike">
                <a:solidFill>
                  <a:srgbClr val="142a52"/>
                </a:solidFill>
                <a:latin typeface="Calibri Light"/>
              </a:rPr>
              <a:t>REFELXION &amp; AUSBLICK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32800" y="37173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GESAMTES TEAM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38080" y="365040"/>
            <a:ext cx="716220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Was lief gut?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838080" y="1825560"/>
            <a:ext cx="71622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99960" indent="-285120">
              <a:lnSpc>
                <a:spcPct val="150000"/>
              </a:lnSpc>
              <a:buClr>
                <a:srgbClr val="2d2d2d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Gute Abstimmung innerhalb der Teilgruppen und des gesamten Projektteams </a:t>
            </a:r>
            <a:endParaRPr b="0" lang="de-DE" sz="1800" spc="-1" strike="noStrike">
              <a:latin typeface="Arial"/>
            </a:endParaRPr>
          </a:p>
          <a:p>
            <a:pPr marL="114480">
              <a:lnSpc>
                <a:spcPct val="150000"/>
              </a:lnSpc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→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regelmäßige und gut strukturiertes Review Meetings </a:t>
            </a:r>
            <a:endParaRPr b="0" lang="de-DE" sz="1800" spc="-1" strike="noStrike">
              <a:latin typeface="Arial"/>
            </a:endParaRPr>
          </a:p>
          <a:p>
            <a:pPr marL="114480">
              <a:lnSpc>
                <a:spcPct val="150000"/>
              </a:lnSpc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→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gemeinsamer Kommunikationskanal „Slack“</a:t>
            </a:r>
            <a:endParaRPr b="0" lang="de-DE" sz="1800" spc="-1" strike="noStrike">
              <a:latin typeface="Arial"/>
            </a:endParaRPr>
          </a:p>
          <a:p>
            <a:pPr marL="399960" indent="-285120">
              <a:lnSpc>
                <a:spcPct val="150000"/>
              </a:lnSpc>
              <a:buClr>
                <a:srgbClr val="2d2d2d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Kommunikation und Aufgabenplanung im Zweierteam → gute Teamgröße</a:t>
            </a:r>
            <a:endParaRPr b="0" lang="de-DE" sz="1800" spc="-1" strike="noStrike">
              <a:latin typeface="Arial"/>
            </a:endParaRPr>
          </a:p>
          <a:p>
            <a:pPr marL="399960" indent="-285120">
              <a:lnSpc>
                <a:spcPct val="150000"/>
              </a:lnSpc>
              <a:buClr>
                <a:srgbClr val="2d2d2d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Merge Requests → guter Überblick über Implementierung des jeweils anderen behalten</a:t>
            </a:r>
            <a:endParaRPr b="0" lang="de-DE" sz="1800" spc="-1" strike="noStrike">
              <a:latin typeface="Arial"/>
            </a:endParaRPr>
          </a:p>
          <a:p>
            <a:pPr marL="399960" indent="-285120">
              <a:lnSpc>
                <a:spcPct val="150000"/>
              </a:lnSpc>
              <a:buClr>
                <a:srgbClr val="2d2d2d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Schnelle Einarbeitung in neue Technologien</a:t>
            </a:r>
            <a:endParaRPr b="0" lang="de-DE" sz="1800" spc="-1" strike="noStrike">
              <a:latin typeface="Arial"/>
            </a:endParaRPr>
          </a:p>
          <a:p>
            <a:pPr marL="399960" indent="-285120">
              <a:lnSpc>
                <a:spcPct val="150000"/>
              </a:lnSpc>
              <a:buClr>
                <a:srgbClr val="2d2d2d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</a:rPr>
              <a:t>Klare Styleguides für das Projekt aufgestellt 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47" name="Line 3"/>
          <p:cNvSpPr/>
          <p:nvPr/>
        </p:nvSpPr>
        <p:spPr>
          <a:xfrm>
            <a:off x="498240" y="1467360"/>
            <a:ext cx="701928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2261160" y="72720"/>
            <a:ext cx="704160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EINSTIEG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2480040" y="1340280"/>
            <a:ext cx="723132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</a:rPr>
              <a:t>ZIEL DER ENTWICKLUNG &amp; ZIELGRUPPE</a:t>
            </a:r>
            <a:endParaRPr b="0" lang="de-DE" sz="32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138849261"/>
              </p:ext>
            </p:extLst>
          </p:nvPr>
        </p:nvGraphicFramePr>
        <p:xfrm>
          <a:off x="839880" y="2597760"/>
          <a:ext cx="10426320" cy="39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0" y="0"/>
            <a:ext cx="3728160" cy="6857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2"/>
          <p:cNvSpPr/>
          <p:nvPr/>
        </p:nvSpPr>
        <p:spPr>
          <a:xfrm>
            <a:off x="4309200" y="498240"/>
            <a:ext cx="721584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Was lief weniger gut?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4155840" y="1845360"/>
            <a:ext cx="692568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628560" indent="-285120">
              <a:lnSpc>
                <a:spcPct val="150000"/>
              </a:lnSpc>
              <a:buClr>
                <a:srgbClr val="2d2d2d"/>
              </a:buClr>
              <a:buFont typeface="Symbol"/>
              <a:buChar char="-"/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Zusammenarbeit zwischen den einzelnen Teil-Teams </a:t>
            </a:r>
            <a:endParaRPr b="0" lang="de-DE" sz="1800" spc="-1" strike="noStrike">
              <a:latin typeface="Arial"/>
            </a:endParaRPr>
          </a:p>
          <a:p>
            <a:pPr marL="343080">
              <a:lnSpc>
                <a:spcPct val="15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→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Wiederverwendbarkeit von Komponenten, Styling und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Clean Code (z.B. Timer oder Button)</a:t>
            </a:r>
            <a:endParaRPr b="0" lang="de-DE" sz="1800" spc="-1" strike="noStrike">
              <a:latin typeface="Arial"/>
            </a:endParaRPr>
          </a:p>
          <a:p>
            <a:pPr marL="343080">
              <a:lnSpc>
                <a:spcPct val="15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2d2d2d"/>
                </a:solidFill>
                <a:latin typeface="Wingdings"/>
                <a:ea typeface="DejaVu Sans"/>
              </a:rPr>
              <a:t>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Vorteile: Spielübergreifend einheitliches Design, 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ähnlichere Funktionalität und weniger Arbeitsaufwand</a:t>
            </a:r>
            <a:endParaRPr b="0" lang="de-DE" sz="1800" spc="-1" strike="noStrike">
              <a:latin typeface="Arial"/>
            </a:endParaRPr>
          </a:p>
          <a:p>
            <a:pPr marL="628560" indent="-285120">
              <a:lnSpc>
                <a:spcPct val="150000"/>
              </a:lnSpc>
              <a:buClr>
                <a:srgbClr val="2d2d2d"/>
              </a:buClr>
              <a:buFont typeface="Symbol"/>
              <a:buChar char="-"/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Absprache zwischen Front- und Backend (Validierung und späte Implementierung der Authentifizierung und der Autorisierung)</a:t>
            </a:r>
            <a:endParaRPr b="0" lang="de-DE" sz="1800" spc="-1" strike="noStrike">
              <a:latin typeface="Arial"/>
            </a:endParaRPr>
          </a:p>
          <a:p>
            <a:pPr marL="628560" indent="-285120">
              <a:lnSpc>
                <a:spcPct val="150000"/>
              </a:lnSpc>
              <a:buClr>
                <a:srgbClr val="2d2d2d"/>
              </a:buClr>
              <a:buFont typeface="Symbol"/>
              <a:buChar char="-"/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Schwieriger Einstieg aufgrund von Einarbeitung in neue Technologien (JavaScript, Vue, Nuxt)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51" name="Line 4"/>
          <p:cNvSpPr/>
          <p:nvPr/>
        </p:nvSpPr>
        <p:spPr>
          <a:xfrm>
            <a:off x="4270680" y="1352160"/>
            <a:ext cx="69375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1023120" y="2211480"/>
            <a:ext cx="4335840" cy="912600"/>
          </a:xfrm>
          <a:prstGeom prst="rect">
            <a:avLst/>
          </a:prstGeom>
          <a:solidFill>
            <a:schemeClr val="tx2"/>
          </a:solidFill>
          <a:ln w="0">
            <a:solidFill>
              <a:schemeClr val="tx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Wiederverwendung von Code Komponenten (-&gt; Verweis zu vorheriger Folie)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6454800" y="5258520"/>
            <a:ext cx="4335840" cy="11869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Anforderungen an Softwarefunktionen und Mockup zu Beginn des Projektes genauer ausarbeiten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6454800" y="2857680"/>
            <a:ext cx="4335840" cy="14612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Klarer Features ablehnen bzw. reduzieren (Aufsetzen des Servers und Implementierung von GitLab hat viel Zeit in Anspruch genommen)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1023120" y="4058280"/>
            <a:ext cx="4335840" cy="14612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2d2d2d"/>
                </a:solidFill>
                <a:latin typeface="Calibri Light"/>
                <a:ea typeface="DejaVu Sans"/>
              </a:rPr>
              <a:t>Bei Planung und Zeitabschätzung der Features mehr Zeit/Zeitpuffer einplanen und vorher genauer den Aufwand der einzelne Arbeitsschritte kalkulieren 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6" name="CustomShape 5"/>
          <p:cNvSpPr/>
          <p:nvPr/>
        </p:nvSpPr>
        <p:spPr>
          <a:xfrm>
            <a:off x="1622520" y="0"/>
            <a:ext cx="8946000" cy="1828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954800" y="252720"/>
            <a:ext cx="816300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Was wir beim nächsten Projekt anders machen würden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558" name="Line 7"/>
          <p:cNvSpPr/>
          <p:nvPr/>
        </p:nvSpPr>
        <p:spPr>
          <a:xfrm>
            <a:off x="5858640" y="2020320"/>
            <a:ext cx="0" cy="464328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Line 8"/>
          <p:cNvSpPr/>
          <p:nvPr/>
        </p:nvSpPr>
        <p:spPr>
          <a:xfrm>
            <a:off x="5519160" y="2496600"/>
            <a:ext cx="33948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Line 9"/>
          <p:cNvSpPr/>
          <p:nvPr/>
        </p:nvSpPr>
        <p:spPr>
          <a:xfrm>
            <a:off x="5858640" y="5731560"/>
            <a:ext cx="33948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0"/>
          <p:cNvSpPr/>
          <p:nvPr/>
        </p:nvSpPr>
        <p:spPr>
          <a:xfrm>
            <a:off x="5858640" y="3337920"/>
            <a:ext cx="33948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Line 11"/>
          <p:cNvSpPr/>
          <p:nvPr/>
        </p:nvSpPr>
        <p:spPr>
          <a:xfrm>
            <a:off x="5519160" y="4591080"/>
            <a:ext cx="33948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64" name="Group 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65" name="CustomShape 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4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7" name="CustomShape 5"/>
          <p:cNvSpPr/>
          <p:nvPr/>
        </p:nvSpPr>
        <p:spPr>
          <a:xfrm>
            <a:off x="550800" y="365040"/>
            <a:ext cx="1108944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AUSBLICK</a:t>
            </a:r>
            <a:endParaRPr b="0" lang="de-DE" sz="4000" spc="-1" strike="noStrike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366934796"/>
              </p:ext>
            </p:extLst>
          </p:nvPr>
        </p:nvGraphicFramePr>
        <p:xfrm>
          <a:off x="-138600" y="1630800"/>
          <a:ext cx="12606840" cy="528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68" name="Grafik 7" descr="Würfel Silhouette"/>
          <p:cNvPicPr/>
          <p:nvPr/>
        </p:nvPicPr>
        <p:blipFill>
          <a:blip r:embed="rId6"/>
          <a:stretch/>
        </p:blipFill>
        <p:spPr>
          <a:xfrm>
            <a:off x="5756400" y="3321720"/>
            <a:ext cx="913680" cy="91368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6"/>
          <p:cNvSpPr/>
          <p:nvPr/>
        </p:nvSpPr>
        <p:spPr>
          <a:xfrm>
            <a:off x="7460640" y="2189160"/>
            <a:ext cx="733680" cy="51192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rgbClr val="eeeee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532800" y="1098720"/>
            <a:ext cx="91432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de-DE" sz="8800" spc="-1" strike="noStrike">
                <a:solidFill>
                  <a:srgbClr val="142a52"/>
                </a:solidFill>
                <a:latin typeface="Calibri Light"/>
              </a:rPr>
              <a:t>FILMPROJEKT </a:t>
            </a:r>
            <a:endParaRPr b="0" lang="de-DE" sz="88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532800" y="3717360"/>
            <a:ext cx="914328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Theresa Rommé &amp; Eva Römgens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469000" y="1417320"/>
            <a:ext cx="3470760" cy="13248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1000"/>
          </a:bodyPr>
          <a:p>
            <a:pPr algn="ctr">
              <a:lnSpc>
                <a:spcPct val="90000"/>
              </a:lnSpc>
            </a:pPr>
            <a:r>
              <a:rPr b="0" lang="de-DE" sz="3600" spc="-1" strike="noStrike">
                <a:solidFill>
                  <a:srgbClr val="000000"/>
                </a:solidFill>
                <a:latin typeface="Calibri Light"/>
              </a:rPr>
              <a:t>Warum ein Film in einem Informatik Projekt?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767160" y="1078560"/>
            <a:ext cx="71622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Calibri Light"/>
              </a:rPr>
              <a:t>Warum überhaupt Werbung?</a:t>
            </a:r>
            <a:endParaRPr b="0" lang="de-DE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Es gibt bereits unzählige Spiele und Apps </a:t>
            </a:r>
            <a:endParaRPr b="0" lang="de-DE" sz="1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Schwierig aufzufallen </a:t>
            </a:r>
            <a:endParaRPr b="0" lang="de-DE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Wir sind kein etabliertes Unternehmen, bei dem potenzielle Nutzer auf eine neue App und/oder neue Funktionen warten</a:t>
            </a:r>
            <a:endParaRPr b="0" lang="de-DE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Werbung bzw. Steigerung der Bekanntheit ist wichtig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2000" spc="-1" strike="noStrike">
                <a:solidFill>
                  <a:srgbClr val="000000"/>
                </a:solidFill>
                <a:latin typeface="Calibri Light"/>
              </a:rPr>
              <a:t>Warum ein Film?</a:t>
            </a:r>
            <a:endParaRPr b="0" lang="de-DE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Möchten die Kunden über das Medium erreichen, was sie auch zum Spielen verwenden. </a:t>
            </a:r>
            <a:endParaRPr b="0" lang="de-DE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Einfache Verbreitung, da es ein digitales Format hat </a:t>
            </a:r>
            <a:endParaRPr b="0" lang="de-DE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Keine Kosten (bei der Produktion und bei der Verbreitung) </a:t>
            </a:r>
            <a:endParaRPr b="0" lang="de-DE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8469000" y="3657600"/>
            <a:ext cx="3470760" cy="20394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Was bringt eine gute App, wenn sie keiner kennt?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457" name="Line 4"/>
          <p:cNvSpPr/>
          <p:nvPr/>
        </p:nvSpPr>
        <p:spPr>
          <a:xfrm>
            <a:off x="766800" y="3657600"/>
            <a:ext cx="6625440" cy="0"/>
          </a:xfrm>
          <a:prstGeom prst="line">
            <a:avLst/>
          </a:prstGeom>
          <a:ln w="19050">
            <a:solidFill>
              <a:srgbClr val="f2c1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58" name="Line 5"/>
          <p:cNvSpPr/>
          <p:nvPr/>
        </p:nvSpPr>
        <p:spPr>
          <a:xfrm>
            <a:off x="766800" y="1416960"/>
            <a:ext cx="6625440" cy="0"/>
          </a:xfrm>
          <a:prstGeom prst="line">
            <a:avLst/>
          </a:prstGeom>
          <a:ln w="19050">
            <a:solidFill>
              <a:srgbClr val="f2c1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724680" y="2721240"/>
            <a:ext cx="3228120" cy="35636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2"/>
          <p:cNvSpPr/>
          <p:nvPr/>
        </p:nvSpPr>
        <p:spPr>
          <a:xfrm>
            <a:off x="901800" y="2912760"/>
            <a:ext cx="28738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PREPRODUCTION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4481640" y="2721240"/>
            <a:ext cx="3228120" cy="35636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"/>
          <p:cNvSpPr/>
          <p:nvPr/>
        </p:nvSpPr>
        <p:spPr>
          <a:xfrm>
            <a:off x="4658760" y="2907360"/>
            <a:ext cx="2873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PRODUCTION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8238600" y="2721240"/>
            <a:ext cx="3228120" cy="35636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6"/>
          <p:cNvSpPr/>
          <p:nvPr/>
        </p:nvSpPr>
        <p:spPr>
          <a:xfrm>
            <a:off x="8336520" y="2892240"/>
            <a:ext cx="313020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000000"/>
                </a:solidFill>
                <a:latin typeface="Calibri Light"/>
                <a:ea typeface="DejaVu Sans"/>
              </a:rPr>
              <a:t>POSTPRODUCTION</a:t>
            </a:r>
            <a:endParaRPr b="0" lang="de-DE" sz="3000" spc="-1" strike="noStrike">
              <a:latin typeface="Arial"/>
            </a:endParaRPr>
          </a:p>
        </p:txBody>
      </p:sp>
      <p:sp>
        <p:nvSpPr>
          <p:cNvPr id="465" name="CustomShape 7"/>
          <p:cNvSpPr/>
          <p:nvPr/>
        </p:nvSpPr>
        <p:spPr>
          <a:xfrm>
            <a:off x="2690280" y="925200"/>
            <a:ext cx="6810840" cy="13086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de-DE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ENTWICKLUNGSPROZESS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66" name="Line 8"/>
          <p:cNvSpPr/>
          <p:nvPr/>
        </p:nvSpPr>
        <p:spPr>
          <a:xfrm>
            <a:off x="0" y="1279080"/>
            <a:ext cx="26060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Line 9"/>
          <p:cNvSpPr/>
          <p:nvPr/>
        </p:nvSpPr>
        <p:spPr>
          <a:xfrm>
            <a:off x="9585360" y="1279080"/>
            <a:ext cx="260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>
            <a:off x="1018440" y="3723480"/>
            <a:ext cx="264384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Ideenfindung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Absprache 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Drehbucherstellung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Planung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69" name="CustomShape 11"/>
          <p:cNvSpPr/>
          <p:nvPr/>
        </p:nvSpPr>
        <p:spPr>
          <a:xfrm>
            <a:off x="4773600" y="3723480"/>
            <a:ext cx="264384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Drehtage 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Equipment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Dreh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8540280" y="3723480"/>
            <a:ext cx="272232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Materialsichtung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Schnitt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Farbkorrektur und Colorgrading</a:t>
            </a:r>
            <a:endParaRPr b="0" lang="de-DE" sz="14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Schrift und Sound</a:t>
            </a:r>
            <a:endParaRPr b="0" lang="de-D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838080" y="365040"/>
            <a:ext cx="41266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ffffff"/>
                </a:solidFill>
                <a:latin typeface="Calibri Light"/>
              </a:rPr>
              <a:t>PREPRODUCTION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903240" y="2127960"/>
            <a:ext cx="398376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Ideenfindung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Brainstorming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Andere Videos angeschaut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Absprache der Ideen mit Herrn Samsz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Erste Idee nicht überzeugt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Weitere Ideen gemeinsam entwickelt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Erstellung des Drehbuchs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Dokument für einen einfacheren Dreh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Planung: Können wir unsere Ideen mit unserem Know-How und Equipment überhaupt umsetzen?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7642080" y="0"/>
            <a:ext cx="4704120" cy="628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Grafik 6" descr=""/>
          <p:cNvPicPr/>
          <p:nvPr/>
        </p:nvPicPr>
        <p:blipFill>
          <a:blip r:embed="rId1"/>
          <a:stretch/>
        </p:blipFill>
        <p:spPr>
          <a:xfrm>
            <a:off x="5846760" y="212040"/>
            <a:ext cx="3030480" cy="1571400"/>
          </a:xfrm>
          <a:prstGeom prst="rect">
            <a:avLst/>
          </a:prstGeom>
          <a:ln w="0">
            <a:noFill/>
          </a:ln>
        </p:spPr>
      </p:pic>
      <p:pic>
        <p:nvPicPr>
          <p:cNvPr id="475" name="Grafik 8" descr=""/>
          <p:cNvPicPr/>
          <p:nvPr/>
        </p:nvPicPr>
        <p:blipFill>
          <a:blip r:embed="rId2"/>
          <a:stretch/>
        </p:blipFill>
        <p:spPr>
          <a:xfrm>
            <a:off x="5846760" y="1784160"/>
            <a:ext cx="3030480" cy="1596960"/>
          </a:xfrm>
          <a:prstGeom prst="rect">
            <a:avLst/>
          </a:prstGeom>
          <a:ln w="0">
            <a:noFill/>
          </a:ln>
        </p:spPr>
      </p:pic>
      <p:pic>
        <p:nvPicPr>
          <p:cNvPr id="476" name="Grafik 10" descr=""/>
          <p:cNvPicPr/>
          <p:nvPr/>
        </p:nvPicPr>
        <p:blipFill>
          <a:blip r:embed="rId3"/>
          <a:stretch/>
        </p:blipFill>
        <p:spPr>
          <a:xfrm>
            <a:off x="5846760" y="3429000"/>
            <a:ext cx="3030480" cy="1518480"/>
          </a:xfrm>
          <a:prstGeom prst="rect">
            <a:avLst/>
          </a:prstGeom>
          <a:ln w="0">
            <a:noFill/>
          </a:ln>
        </p:spPr>
      </p:pic>
      <p:pic>
        <p:nvPicPr>
          <p:cNvPr id="477" name="Grafik 12" descr=""/>
          <p:cNvPicPr/>
          <p:nvPr/>
        </p:nvPicPr>
        <p:blipFill>
          <a:blip r:embed="rId4"/>
          <a:stretch/>
        </p:blipFill>
        <p:spPr>
          <a:xfrm>
            <a:off x="5846760" y="4995360"/>
            <a:ext cx="3030480" cy="1042200"/>
          </a:xfrm>
          <a:prstGeom prst="rect">
            <a:avLst/>
          </a:prstGeom>
          <a:ln w="0">
            <a:noFill/>
          </a:ln>
        </p:spPr>
      </p:pic>
      <p:pic>
        <p:nvPicPr>
          <p:cNvPr id="478" name="Grafik 14" descr=""/>
          <p:cNvPicPr/>
          <p:nvPr/>
        </p:nvPicPr>
        <p:blipFill>
          <a:blip r:embed="rId5"/>
          <a:stretch/>
        </p:blipFill>
        <p:spPr>
          <a:xfrm>
            <a:off x="9096840" y="1856160"/>
            <a:ext cx="3030480" cy="979920"/>
          </a:xfrm>
          <a:prstGeom prst="rect">
            <a:avLst/>
          </a:prstGeom>
          <a:ln w="0">
            <a:noFill/>
          </a:ln>
        </p:spPr>
      </p:pic>
      <p:pic>
        <p:nvPicPr>
          <p:cNvPr id="479" name="Grafik 16" descr=""/>
          <p:cNvPicPr/>
          <p:nvPr/>
        </p:nvPicPr>
        <p:blipFill>
          <a:blip r:embed="rId6"/>
          <a:stretch/>
        </p:blipFill>
        <p:spPr>
          <a:xfrm>
            <a:off x="9096840" y="2902680"/>
            <a:ext cx="3030480" cy="1518480"/>
          </a:xfrm>
          <a:prstGeom prst="rect">
            <a:avLst/>
          </a:prstGeom>
          <a:ln w="0">
            <a:noFill/>
          </a:ln>
        </p:spPr>
      </p:pic>
      <p:pic>
        <p:nvPicPr>
          <p:cNvPr id="480" name="Grafik 18" descr=""/>
          <p:cNvPicPr/>
          <p:nvPr/>
        </p:nvPicPr>
        <p:blipFill>
          <a:blip r:embed="rId7"/>
          <a:stretch/>
        </p:blipFill>
        <p:spPr>
          <a:xfrm>
            <a:off x="9112320" y="4440240"/>
            <a:ext cx="2999520" cy="1596960"/>
          </a:xfrm>
          <a:prstGeom prst="rect">
            <a:avLst/>
          </a:prstGeom>
          <a:ln w="0">
            <a:noFill/>
          </a:ln>
        </p:spPr>
      </p:pic>
      <p:sp>
        <p:nvSpPr>
          <p:cNvPr id="481" name="CustomShape 4"/>
          <p:cNvSpPr/>
          <p:nvPr/>
        </p:nvSpPr>
        <p:spPr>
          <a:xfrm>
            <a:off x="9112320" y="392040"/>
            <a:ext cx="2999520" cy="12114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5"/>
          <p:cNvSpPr/>
          <p:nvPr/>
        </p:nvSpPr>
        <p:spPr>
          <a:xfrm>
            <a:off x="9326880" y="560880"/>
            <a:ext cx="24156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alibri Light"/>
                <a:ea typeface="DejaVu Sans"/>
              </a:rPr>
              <a:t>UNSER DREHBUCH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rafik 4" descr=""/>
          <p:cNvPicPr/>
          <p:nvPr/>
        </p:nvPicPr>
        <p:blipFill>
          <a:blip r:embed="rId1"/>
          <a:stretch/>
        </p:blipFill>
        <p:spPr>
          <a:xfrm>
            <a:off x="2672280" y="3537360"/>
            <a:ext cx="6545160" cy="3394080"/>
          </a:xfrm>
          <a:prstGeom prst="rect">
            <a:avLst/>
          </a:prstGeom>
          <a:ln w="0"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-1173600" y="-1008720"/>
            <a:ext cx="4758120" cy="34887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"/>
          <p:cNvSpPr/>
          <p:nvPr/>
        </p:nvSpPr>
        <p:spPr>
          <a:xfrm>
            <a:off x="404640" y="454320"/>
            <a:ext cx="26539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DER AUFBAU DES DREHBUCHS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108720" y="3757320"/>
            <a:ext cx="2498760" cy="146160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VIDEO: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Hier wird beschrieben, was der Zuschauer gerade sieht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3058920" y="1701720"/>
            <a:ext cx="2498760" cy="200988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SHOT: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Wichte Infos für die Person an der Kamera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Einstellung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Winkel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Position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5794560" y="1149840"/>
            <a:ext cx="2498760" cy="255852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LOCATION: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Zur besseren Planung der Drehtage, werden hier die Orte festgelegt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+ das Aussehen der Location kurz beschrieben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89" name="CustomShape 6"/>
          <p:cNvSpPr/>
          <p:nvPr/>
        </p:nvSpPr>
        <p:spPr>
          <a:xfrm>
            <a:off x="8659080" y="1149840"/>
            <a:ext cx="2498760" cy="283284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REQUISITEN: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Alle Dinge, die in der Location nicht vorhanden sind und mitgebracht werden müssen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Equipment wird nicht berücksichtigt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90" name="CustomShape 7"/>
          <p:cNvSpPr/>
          <p:nvPr/>
        </p:nvSpPr>
        <p:spPr>
          <a:xfrm>
            <a:off x="9282600" y="3736800"/>
            <a:ext cx="2598480" cy="365580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LICHTSETZUNG: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Licht darf nicht mit dem vorhanden Licht kollidieren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Muss bei verschiedenen einheitlich sein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Natürliche Wirkung für den Zuschauer 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Keinen „Theatereffekt“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685080" y="15156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PRODUCTION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36640" y="1398600"/>
            <a:ext cx="515700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</a:rPr>
              <a:t>DREHTAGE UND DREH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624240" y="2661120"/>
            <a:ext cx="5157000" cy="35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Über mehrere Drehtage verteilt 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Lässt sich auch nicht einem bestimmten Sprint zuordnen 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Verschiedene Orte: </a:t>
            </a:r>
            <a:endParaRPr b="0" lang="de-DE" sz="17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Bei uns Zuhause </a:t>
            </a:r>
            <a:endParaRPr b="0" lang="de-DE" sz="17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In der Stadt</a:t>
            </a:r>
            <a:endParaRPr b="0" lang="de-DE" sz="17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Bei einem Sponsor 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de-DE" sz="1700" spc="-1" strike="noStrike"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6170760" y="1347480"/>
            <a:ext cx="518256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8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de-DE" sz="3200" spc="-1" strike="noStrike">
                <a:solidFill>
                  <a:srgbClr val="ffffff"/>
                </a:solidFill>
                <a:latin typeface="Calibri Light"/>
              </a:rPr>
              <a:t>EQUIPMENT/PROGRAMME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6249240" y="2570760"/>
            <a:ext cx="5182560" cy="36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Kamera (Canon EOS 90D)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Objektiv (große Brennweiten-Abdeckung, für verschiedene Zwecke/Drehorte)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Stativ</a:t>
            </a:r>
            <a:endParaRPr b="0" lang="de-DE" sz="17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Lichter </a:t>
            </a:r>
            <a:endParaRPr b="0" lang="de-DE" sz="17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Für Personenbeleuchtung, aber auch practical light für den Hintergrund und die Umgebung </a:t>
            </a:r>
            <a:endParaRPr b="0" lang="de-DE" sz="17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Schwierigkeit: unterschiedliche Lichtverhältnisse in den Locations, Licht konnten wir aus Platzründen nicht immer mitnehmen</a:t>
            </a:r>
            <a:endParaRPr b="0" lang="de-DE" sz="17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de-DE" sz="17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de-DE" sz="1700" spc="-1" strike="noStrike">
                <a:solidFill>
                  <a:srgbClr val="000000"/>
                </a:solidFill>
                <a:latin typeface="Calibri Light"/>
              </a:rPr>
              <a:t>Musste in der Postproduction</a:t>
            </a:r>
            <a:endParaRPr b="0" lang="de-DE" sz="1700" spc="-1" strike="noStrike">
              <a:latin typeface="Arial"/>
            </a:endParaRPr>
          </a:p>
        </p:txBody>
      </p:sp>
      <p:sp>
        <p:nvSpPr>
          <p:cNvPr id="496" name="Line 6"/>
          <p:cNvSpPr/>
          <p:nvPr/>
        </p:nvSpPr>
        <p:spPr>
          <a:xfrm>
            <a:off x="5942520" y="2471400"/>
            <a:ext cx="0" cy="4212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401760" y="2881440"/>
            <a:ext cx="258300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Auswahl des Materials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6220800" y="2872800"/>
            <a:ext cx="156492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Colorgrading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456720" y="3565440"/>
            <a:ext cx="100368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Schnitt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0" name="CustomShape 4"/>
          <p:cNvSpPr/>
          <p:nvPr/>
        </p:nvSpPr>
        <p:spPr>
          <a:xfrm>
            <a:off x="8387280" y="3529800"/>
            <a:ext cx="2846520" cy="699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Text, Musik, etc. einfügen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339480" y="3401280"/>
            <a:ext cx="1151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chemeClr val="accent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2" name="Grafik 14" descr="Ein Bild, das Text, Regal, drinnen, Bu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6228000" y="4160880"/>
            <a:ext cx="5278680" cy="2493720"/>
          </a:xfrm>
          <a:prstGeom prst="rect">
            <a:avLst/>
          </a:prstGeom>
          <a:ln w="0">
            <a:noFill/>
          </a:ln>
        </p:spPr>
      </p:pic>
      <p:pic>
        <p:nvPicPr>
          <p:cNvPr id="503" name="Grafik 16" descr=""/>
          <p:cNvPicPr/>
          <p:nvPr/>
        </p:nvPicPr>
        <p:blipFill>
          <a:blip r:embed="rId2"/>
          <a:stretch/>
        </p:blipFill>
        <p:spPr>
          <a:xfrm>
            <a:off x="6220800" y="202320"/>
            <a:ext cx="5286240" cy="2280600"/>
          </a:xfrm>
          <a:prstGeom prst="rect">
            <a:avLst/>
          </a:prstGeom>
          <a:ln w="0">
            <a:noFill/>
          </a:ln>
        </p:spPr>
      </p:pic>
      <p:pic>
        <p:nvPicPr>
          <p:cNvPr id="504" name="Grafik 18" descr=""/>
          <p:cNvPicPr/>
          <p:nvPr/>
        </p:nvPicPr>
        <p:blipFill>
          <a:blip r:embed="rId3"/>
          <a:stretch/>
        </p:blipFill>
        <p:spPr>
          <a:xfrm>
            <a:off x="228600" y="202320"/>
            <a:ext cx="5513400" cy="2294640"/>
          </a:xfrm>
          <a:prstGeom prst="rect">
            <a:avLst/>
          </a:prstGeom>
          <a:ln w="0">
            <a:noFill/>
          </a:ln>
        </p:spPr>
      </p:pic>
      <p:pic>
        <p:nvPicPr>
          <p:cNvPr id="505" name="Grafik 20" descr=""/>
          <p:cNvPicPr/>
          <p:nvPr/>
        </p:nvPicPr>
        <p:blipFill>
          <a:blip r:embed="rId4"/>
          <a:stretch/>
        </p:blipFill>
        <p:spPr>
          <a:xfrm>
            <a:off x="191520" y="4199040"/>
            <a:ext cx="5444640" cy="22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fcfd1"/>
      </a:dk2>
      <a:lt2>
        <a:srgbClr val="e7e6e6"/>
      </a:lt2>
      <a:accent1>
        <a:srgbClr val="e64218"/>
      </a:accent1>
      <a:accent2>
        <a:srgbClr val="f2c12c"/>
      </a:accent2>
      <a:accent3>
        <a:srgbClr val="142a52"/>
      </a:accent3>
      <a:accent4>
        <a:srgbClr val="ffffff"/>
      </a:accent4>
      <a:accent5>
        <a:srgbClr val="bfcfd1"/>
      </a:accent5>
      <a:accent6>
        <a:srgbClr val="a8d08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Application>LibreOffice/7.0.4.2$Linux_X86_64 LibreOffice_project/00$Build-2</Application>
  <AppVersion>15.0000</AppVersion>
  <Words>752</Words>
  <Paragraphs>125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2021-06-08T13:01:01Z</dcterms:created>
  <dc:creator>Eva Römgens</dc:creator>
  <dc:description/>
  <dc:language>de-DE</dc:language>
  <cp:lastModifiedBy/>
  <dcterms:modified xsi:type="dcterms:W3CDTF">2021-07-07T19:59:24Z</dcterms:modified>
  <cp:revision>9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15</vt:i4>
  </property>
</Properties>
</file>